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8">
  <p:sldMasterIdLst>
    <p:sldMasterId id="2147483648" r:id="rId1"/>
  </p:sldMasterIdLst>
  <p:notesMasterIdLst>
    <p:notesMasterId r:id="rId23"/>
  </p:notesMasterIdLst>
  <p:sldIdLst>
    <p:sldId id="256" r:id="rId2"/>
    <p:sldId id="477" r:id="rId3"/>
    <p:sldId id="346" r:id="rId4"/>
    <p:sldId id="459" r:id="rId5"/>
    <p:sldId id="460" r:id="rId6"/>
    <p:sldId id="461" r:id="rId7"/>
    <p:sldId id="476" r:id="rId8"/>
    <p:sldId id="470" r:id="rId9"/>
    <p:sldId id="471" r:id="rId10"/>
    <p:sldId id="462" r:id="rId11"/>
    <p:sldId id="464" r:id="rId12"/>
    <p:sldId id="472" r:id="rId13"/>
    <p:sldId id="465" r:id="rId14"/>
    <p:sldId id="466" r:id="rId15"/>
    <p:sldId id="467" r:id="rId16"/>
    <p:sldId id="468" r:id="rId17"/>
    <p:sldId id="469" r:id="rId18"/>
    <p:sldId id="473" r:id="rId19"/>
    <p:sldId id="474" r:id="rId20"/>
    <p:sldId id="475" r:id="rId21"/>
    <p:sldId id="372" r:id="rId2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355A"/>
    <a:srgbClr val="31859C"/>
    <a:srgbClr val="CCECFF"/>
    <a:srgbClr val="000000"/>
    <a:srgbClr val="6DB5DB"/>
    <a:srgbClr val="4BACC6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74" autoAdjust="0"/>
    <p:restoredTop sz="94705" autoAdjust="0"/>
  </p:normalViewPr>
  <p:slideViewPr>
    <p:cSldViewPr>
      <p:cViewPr varScale="1">
        <p:scale>
          <a:sx n="88" d="100"/>
          <a:sy n="88" d="100"/>
        </p:scale>
        <p:origin x="195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1565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2280CA9-0E87-486D-876C-C8672379E2D0}" type="datetimeFigureOut">
              <a:rPr lang="en-US" smtClean="0"/>
              <a:pPr/>
              <a:t>3/14/2016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3D6152F-A26E-4F3F-931E-BDC6BDC930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687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6152F-A26E-4F3F-931E-BDC6BDC9308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302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2DDA1-3287-452D-8185-02AC8FA2469D}" type="datetimeFigureOut">
              <a:rPr lang="en-US" smtClean="0"/>
              <a:pPr/>
              <a:t>3/14/2016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49361-8D6A-47B8-B328-C332467E5F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l" descr="CMA Data Classification: Public"/>
          <p:cNvSpPr txBox="1"/>
          <p:nvPr userDrawn="1"/>
        </p:nvSpPr>
        <p:spPr>
          <a:xfrm>
            <a:off x="0" y="6664960"/>
            <a:ext cx="9144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l"/>
            <a:r>
              <a:rPr lang="en-GB" sz="850" b="0" i="0" u="none" baseline="0" smtClean="0">
                <a:solidFill>
                  <a:srgbClr val="000000"/>
                </a:solidFill>
                <a:latin typeface="microsoft sans serif" panose="020B0604020202020204" pitchFamily="34" charset="0"/>
              </a:rPr>
              <a:t>CMA Data Classification: Public</a:t>
            </a:r>
            <a:endParaRPr lang="en-GB" sz="850" b="0" i="0" u="none" baseline="0">
              <a:solidFill>
                <a:srgbClr val="000000"/>
              </a:solidFill>
              <a:latin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0555391"/>
      </p:ext>
    </p:extLst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2DDA1-3287-452D-8185-02AC8FA2469D}" type="datetimeFigureOut">
              <a:rPr lang="en-US" smtClean="0"/>
              <a:pPr/>
              <a:t>3/14/2016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49361-8D6A-47B8-B328-C332467E5F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025041"/>
      </p:ext>
    </p:extLst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2DDA1-3287-452D-8185-02AC8FA2469D}" type="datetimeFigureOut">
              <a:rPr lang="en-US" smtClean="0"/>
              <a:pPr/>
              <a:t>3/14/2016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49361-8D6A-47B8-B328-C332467E5F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035529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2DDA1-3287-452D-8185-02AC8FA2469D}" type="datetimeFigureOut">
              <a:rPr lang="en-US" smtClean="0"/>
              <a:pPr/>
              <a:t>3/14/2016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49361-8D6A-47B8-B328-C332467E5F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299678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2DDA1-3287-452D-8185-02AC8FA2469D}" type="datetimeFigureOut">
              <a:rPr lang="en-US" smtClean="0"/>
              <a:pPr/>
              <a:t>3/14/2016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49361-8D6A-47B8-B328-C332467E5F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448521"/>
      </p:ext>
    </p:extLst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2DDA1-3287-452D-8185-02AC8FA2469D}" type="datetimeFigureOut">
              <a:rPr lang="en-US" smtClean="0"/>
              <a:pPr/>
              <a:t>3/14/2016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49361-8D6A-47B8-B328-C332467E5F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018358"/>
      </p:ext>
    </p:extLst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2DDA1-3287-452D-8185-02AC8FA2469D}" type="datetimeFigureOut">
              <a:rPr lang="en-US" smtClean="0"/>
              <a:pPr/>
              <a:t>3/14/2016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49361-8D6A-47B8-B328-C332467E5F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560333"/>
      </p:ext>
    </p:extLst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2DDA1-3287-452D-8185-02AC8FA2469D}" type="datetimeFigureOut">
              <a:rPr lang="en-US" smtClean="0"/>
              <a:pPr/>
              <a:t>3/14/2016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49361-8D6A-47B8-B328-C332467E5F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760449"/>
      </p:ext>
    </p:extLst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2DDA1-3287-452D-8185-02AC8FA2469D}" type="datetimeFigureOut">
              <a:rPr lang="en-US" smtClean="0"/>
              <a:pPr/>
              <a:t>3/14/2016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49361-8D6A-47B8-B328-C332467E5F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480199"/>
      </p:ext>
    </p:extLst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2DDA1-3287-452D-8185-02AC8FA2469D}" type="datetimeFigureOut">
              <a:rPr lang="en-US" smtClean="0"/>
              <a:pPr/>
              <a:t>3/14/2016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49361-8D6A-47B8-B328-C332467E5F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656145"/>
      </p:ext>
    </p:extLst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2DDA1-3287-452D-8185-02AC8FA2469D}" type="datetimeFigureOut">
              <a:rPr lang="en-US" smtClean="0"/>
              <a:pPr/>
              <a:t>3/14/2016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49361-8D6A-47B8-B328-C332467E5F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400660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72DDA1-3287-452D-8185-02AC8FA2469D}" type="datetimeFigureOut">
              <a:rPr lang="en-US" smtClean="0"/>
              <a:pPr/>
              <a:t>3/14/2016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D49361-8D6A-47B8-B328-C332467E5F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l" descr="CMA Data Classification: Public"/>
          <p:cNvSpPr txBox="1"/>
          <p:nvPr userDrawn="1"/>
        </p:nvSpPr>
        <p:spPr>
          <a:xfrm>
            <a:off x="0" y="6664960"/>
            <a:ext cx="9144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l"/>
            <a:r>
              <a:rPr lang="en-GB" sz="850" b="0" i="0" u="none" baseline="0" smtClean="0">
                <a:solidFill>
                  <a:srgbClr val="000000"/>
                </a:solidFill>
                <a:latin typeface="microsoft sans serif" panose="020B0604020202020204" pitchFamily="34" charset="0"/>
              </a:rPr>
              <a:t>CMA Data Classification: Public</a:t>
            </a:r>
            <a:endParaRPr lang="en-GB" sz="850" b="0" i="0" u="none" baseline="0">
              <a:solidFill>
                <a:srgbClr val="000000"/>
              </a:solidFill>
              <a:latin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1236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766" y="304800"/>
            <a:ext cx="3550920" cy="8839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91724"/>
            <a:ext cx="723900" cy="91440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1862831" y="152400"/>
            <a:ext cx="0" cy="953724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295400" y="5334000"/>
            <a:ext cx="6553200" cy="1219200"/>
          </a:xfrm>
        </p:spPr>
        <p:txBody>
          <a:bodyPr/>
          <a:lstStyle/>
          <a:p>
            <a:pPr>
              <a:defRPr/>
            </a:pPr>
            <a:r>
              <a:rPr lang="ar-AE" sz="4400" b="1" dirty="0" smtClean="0">
                <a:solidFill>
                  <a:schemeClr val="accent1">
                    <a:lumMod val="50000"/>
                  </a:schemeClr>
                </a:solidFill>
                <a:latin typeface="Arabic Typesetting" pitchFamily="66" charset="-78"/>
                <a:ea typeface="+mj-ea"/>
                <a:cs typeface="Arabic Typesetting" pitchFamily="66" charset="-78"/>
              </a:rPr>
              <a:t>هيئة </a:t>
            </a:r>
            <a:r>
              <a:rPr lang="ar-KW" sz="4400" b="1" dirty="0" smtClean="0">
                <a:solidFill>
                  <a:schemeClr val="accent1">
                    <a:lumMod val="50000"/>
                  </a:schemeClr>
                </a:solidFill>
                <a:latin typeface="Arabic Typesetting" pitchFamily="66" charset="-78"/>
                <a:ea typeface="+mj-ea"/>
                <a:cs typeface="Arabic Typesetting" pitchFamily="66" charset="-78"/>
              </a:rPr>
              <a:t>أ</a:t>
            </a:r>
            <a:r>
              <a:rPr lang="ar-AE" sz="4400" b="1" dirty="0" smtClean="0">
                <a:solidFill>
                  <a:schemeClr val="accent1">
                    <a:lumMod val="50000"/>
                  </a:schemeClr>
                </a:solidFill>
                <a:latin typeface="Arabic Typesetting" pitchFamily="66" charset="-78"/>
                <a:ea typeface="+mj-ea"/>
                <a:cs typeface="Arabic Typesetting" pitchFamily="66" charset="-78"/>
              </a:rPr>
              <a:t>سو</a:t>
            </a:r>
            <a:r>
              <a:rPr lang="ar-KW" sz="4400" b="1" smtClean="0">
                <a:solidFill>
                  <a:schemeClr val="accent1">
                    <a:lumMod val="50000"/>
                  </a:schemeClr>
                </a:solidFill>
                <a:latin typeface="Arabic Typesetting" pitchFamily="66" charset="-78"/>
                <a:ea typeface="+mj-ea"/>
                <a:cs typeface="Arabic Typesetting" pitchFamily="66" charset="-78"/>
              </a:rPr>
              <a:t>ا</a:t>
            </a:r>
            <a:r>
              <a:rPr lang="ar-AE" sz="4400" b="1" smtClean="0">
                <a:solidFill>
                  <a:schemeClr val="accent1">
                    <a:lumMod val="50000"/>
                  </a:schemeClr>
                </a:solidFill>
                <a:latin typeface="Arabic Typesetting" pitchFamily="66" charset="-78"/>
                <a:ea typeface="+mj-ea"/>
                <a:cs typeface="Arabic Typesetting" pitchFamily="66" charset="-78"/>
              </a:rPr>
              <a:t>ق </a:t>
            </a:r>
            <a:r>
              <a:rPr lang="ar-AE" sz="4400" b="1" dirty="0" smtClean="0">
                <a:solidFill>
                  <a:schemeClr val="accent1">
                    <a:lumMod val="50000"/>
                  </a:schemeClr>
                </a:solidFill>
                <a:latin typeface="Arabic Typesetting" pitchFamily="66" charset="-78"/>
                <a:ea typeface="+mj-ea"/>
                <a:cs typeface="Arabic Typesetting" pitchFamily="66" charset="-78"/>
              </a:rPr>
              <a:t>المال في دولة الكويت </a:t>
            </a:r>
          </a:p>
          <a:p>
            <a:pPr>
              <a:defRPr/>
            </a:pPr>
            <a:r>
              <a:rPr lang="ar-AE" sz="4400" b="1" dirty="0" smtClean="0">
                <a:solidFill>
                  <a:schemeClr val="accent1">
                    <a:lumMod val="50000"/>
                  </a:schemeClr>
                </a:solidFill>
                <a:latin typeface="Arabic Typesetting" pitchFamily="66" charset="-78"/>
                <a:ea typeface="+mj-ea"/>
                <a:cs typeface="Arabic Typesetting" pitchFamily="66" charset="-78"/>
              </a:rPr>
              <a:t>20- 3- 2016 </a:t>
            </a:r>
            <a:endParaRPr lang="en-US" sz="4400" b="1" dirty="0">
              <a:solidFill>
                <a:schemeClr val="accent1">
                  <a:lumMod val="50000"/>
                </a:schemeClr>
              </a:solidFill>
              <a:latin typeface="Arabic Typesetting" pitchFamily="66" charset="-78"/>
              <a:ea typeface="+mj-ea"/>
              <a:cs typeface="Arabic Typesetting" pitchFamily="66" charset="-78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381000" y="1687287"/>
            <a:ext cx="8458200" cy="1904999"/>
          </a:xfrm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pPr>
              <a:defRPr/>
            </a:pPr>
            <a:r>
              <a:rPr lang="ar-AE" sz="4800" b="1" dirty="0" smtClean="0">
                <a:solidFill>
                  <a:schemeClr val="accent1">
                    <a:lumMod val="5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/>
            </a:r>
            <a:br>
              <a:rPr lang="ar-AE" sz="4800" b="1" dirty="0" smtClean="0">
                <a:solidFill>
                  <a:schemeClr val="accent1">
                    <a:lumMod val="5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</a:br>
            <a:r>
              <a:rPr lang="ar-AE" sz="4200" b="1" dirty="0" smtClean="0">
                <a:solidFill>
                  <a:schemeClr val="accent1">
                    <a:lumMod val="5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أساليب </a:t>
            </a:r>
            <a:r>
              <a:rPr lang="ar-AE" sz="4200" b="1" dirty="0">
                <a:solidFill>
                  <a:schemeClr val="accent1">
                    <a:lumMod val="5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وأسس التوعية </a:t>
            </a:r>
            <a:r>
              <a:rPr lang="ar-AE" sz="4200" b="1" dirty="0" err="1">
                <a:solidFill>
                  <a:schemeClr val="accent1">
                    <a:lumMod val="5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بحوكمة</a:t>
            </a:r>
            <a:r>
              <a:rPr lang="ar-AE" sz="4200" b="1" dirty="0">
                <a:solidFill>
                  <a:schemeClr val="accent1">
                    <a:lumMod val="5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ar-AE" sz="4200" b="1" dirty="0" smtClean="0">
                <a:solidFill>
                  <a:schemeClr val="accent1">
                    <a:lumMod val="5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الشركات</a:t>
            </a:r>
            <a:br>
              <a:rPr lang="ar-AE" sz="4200" b="1" dirty="0" smtClean="0">
                <a:solidFill>
                  <a:schemeClr val="accent1">
                    <a:lumMod val="5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</a:br>
            <a:r>
              <a:rPr lang="ar-AE" sz="4200" b="1" dirty="0" smtClean="0">
                <a:solidFill>
                  <a:schemeClr val="accent1">
                    <a:lumMod val="5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تجربة </a:t>
            </a:r>
            <a:r>
              <a:rPr lang="ar-AE" sz="4200" b="1" dirty="0">
                <a:solidFill>
                  <a:schemeClr val="accent1">
                    <a:lumMod val="5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دولة الإمارات العربية المتحدة </a:t>
            </a:r>
            <a:r>
              <a:rPr lang="ar-AE" sz="4200" dirty="0" smtClean="0"/>
              <a:t/>
            </a:r>
            <a:br>
              <a:rPr lang="ar-AE" sz="4200" dirty="0" smtClean="0"/>
            </a:br>
            <a:r>
              <a:rPr lang="ar-KW" sz="4200" b="1" dirty="0">
                <a:solidFill>
                  <a:schemeClr val="accent1">
                    <a:lumMod val="5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منتدى </a:t>
            </a:r>
            <a:r>
              <a:rPr lang="ar-KW" sz="4200" b="1" dirty="0" err="1">
                <a:solidFill>
                  <a:schemeClr val="accent1">
                    <a:lumMod val="5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حوكمة</a:t>
            </a:r>
            <a:r>
              <a:rPr lang="ar-KW" sz="4200" b="1" dirty="0">
                <a:solidFill>
                  <a:schemeClr val="accent1">
                    <a:lumMod val="5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 الشركات</a:t>
            </a:r>
            <a:r>
              <a:rPr lang="en-US" sz="4800" b="1" dirty="0"/>
              <a:t/>
            </a:r>
            <a:br>
              <a:rPr lang="en-US" sz="4800" b="1" dirty="0"/>
            </a:br>
            <a:endParaRPr lang="en-US" sz="4800" b="1" dirty="0">
              <a:solidFill>
                <a:schemeClr val="accent1">
                  <a:lumMod val="50000"/>
                </a:schemeClr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55171" y="3581400"/>
            <a:ext cx="7696200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buFontTx/>
              <a:buNone/>
            </a:pPr>
            <a:r>
              <a:rPr lang="en-US" sz="3600" b="1" dirty="0" smtClean="0">
                <a:latin typeface="ae_AlMohanad" pitchFamily="18" charset="-78"/>
                <a:cs typeface="ae_AlMohanad" pitchFamily="18" charset="-78"/>
              </a:rPr>
              <a:t> </a:t>
            </a:r>
            <a:r>
              <a:rPr lang="ar-AE" sz="4400" b="1" dirty="0" smtClean="0">
                <a:solidFill>
                  <a:schemeClr val="accent1">
                    <a:lumMod val="50000"/>
                  </a:schemeClr>
                </a:solidFill>
                <a:latin typeface="Arabic Typesetting" pitchFamily="66" charset="-78"/>
                <a:ea typeface="+mj-ea"/>
                <a:cs typeface="Arabic Typesetting" pitchFamily="66" charset="-78"/>
              </a:rPr>
              <a:t>تقديم :</a:t>
            </a:r>
            <a:r>
              <a:rPr lang="ar-SA" sz="4400" b="1" dirty="0" smtClean="0">
                <a:solidFill>
                  <a:schemeClr val="accent1">
                    <a:lumMod val="50000"/>
                  </a:schemeClr>
                </a:solidFill>
                <a:latin typeface="Arabic Typesetting" pitchFamily="66" charset="-78"/>
                <a:ea typeface="+mj-ea"/>
                <a:cs typeface="Arabic Typesetting" pitchFamily="66" charset="-78"/>
              </a:rPr>
              <a:t>رامي</a:t>
            </a:r>
            <a:r>
              <a:rPr lang="ar-AE" sz="4400" b="1" dirty="0" smtClean="0">
                <a:solidFill>
                  <a:schemeClr val="accent1">
                    <a:lumMod val="50000"/>
                  </a:schemeClr>
                </a:solidFill>
                <a:latin typeface="Arabic Typesetting" pitchFamily="66" charset="-78"/>
                <a:ea typeface="+mj-ea"/>
                <a:cs typeface="Arabic Typesetting" pitchFamily="66" charset="-78"/>
              </a:rPr>
              <a:t> كمال</a:t>
            </a:r>
            <a:r>
              <a:rPr lang="ar-SA" sz="4400" b="1" dirty="0" smtClean="0">
                <a:solidFill>
                  <a:schemeClr val="accent1">
                    <a:lumMod val="50000"/>
                  </a:schemeClr>
                </a:solidFill>
                <a:latin typeface="Arabic Typesetting" pitchFamily="66" charset="-78"/>
                <a:ea typeface="+mj-ea"/>
                <a:cs typeface="Arabic Typesetting" pitchFamily="66" charset="-78"/>
              </a:rPr>
              <a:t> النســور </a:t>
            </a:r>
          </a:p>
          <a:p>
            <a:pPr algn="ctr">
              <a:buFontTx/>
              <a:buNone/>
            </a:pPr>
            <a:r>
              <a:rPr lang="ar-AE" sz="4400" b="1" dirty="0" smtClean="0">
                <a:solidFill>
                  <a:schemeClr val="accent1">
                    <a:lumMod val="50000"/>
                  </a:schemeClr>
                </a:solidFill>
                <a:latin typeface="Arabic Typesetting" pitchFamily="66" charset="-78"/>
                <a:ea typeface="+mj-ea"/>
                <a:cs typeface="Arabic Typesetting" pitchFamily="66" charset="-78"/>
              </a:rPr>
              <a:t>في هيئة الأوراق المالية والسلع</a:t>
            </a:r>
            <a:r>
              <a:rPr lang="en-US" sz="4400" b="1" dirty="0" smtClean="0">
                <a:solidFill>
                  <a:schemeClr val="accent1">
                    <a:lumMod val="50000"/>
                  </a:schemeClr>
                </a:solidFill>
                <a:latin typeface="Arabic Typesetting" pitchFamily="66" charset="-78"/>
                <a:ea typeface="+mj-ea"/>
                <a:cs typeface="Arabic Typesetting" pitchFamily="66" charset="-78"/>
              </a:rPr>
              <a:t> </a:t>
            </a:r>
            <a:r>
              <a:rPr lang="ar-AE" sz="4400" b="1" dirty="0" smtClean="0">
                <a:solidFill>
                  <a:schemeClr val="accent1">
                    <a:lumMod val="50000"/>
                  </a:schemeClr>
                </a:solidFill>
                <a:latin typeface="Arabic Typesetting" pitchFamily="66" charset="-78"/>
                <a:ea typeface="+mj-ea"/>
                <a:cs typeface="Arabic Typesetting" pitchFamily="66" charset="-78"/>
              </a:rPr>
              <a:t>ال</a:t>
            </a:r>
            <a:r>
              <a:rPr lang="ar-SA" sz="4400" b="1" dirty="0" smtClean="0">
                <a:solidFill>
                  <a:schemeClr val="accent1">
                    <a:lumMod val="50000"/>
                  </a:schemeClr>
                </a:solidFill>
                <a:latin typeface="Arabic Typesetting" pitchFamily="66" charset="-78"/>
                <a:ea typeface="+mj-ea"/>
                <a:cs typeface="Arabic Typesetting" pitchFamily="66" charset="-78"/>
              </a:rPr>
              <a:t>مستشار </a:t>
            </a:r>
            <a:r>
              <a:rPr lang="ar-AE" sz="4400" b="1" dirty="0" smtClean="0">
                <a:solidFill>
                  <a:schemeClr val="accent1">
                    <a:lumMod val="50000"/>
                  </a:schemeClr>
                </a:solidFill>
                <a:latin typeface="Arabic Typesetting" pitchFamily="66" charset="-78"/>
                <a:ea typeface="+mj-ea"/>
                <a:cs typeface="Arabic Typesetting" pitchFamily="66" charset="-78"/>
              </a:rPr>
              <a:t>ال</a:t>
            </a:r>
            <a:r>
              <a:rPr lang="ar-SA" sz="4400" b="1" dirty="0" smtClean="0">
                <a:solidFill>
                  <a:schemeClr val="accent1">
                    <a:lumMod val="50000"/>
                  </a:schemeClr>
                </a:solidFill>
                <a:latin typeface="Arabic Typesetting" pitchFamily="66" charset="-78"/>
                <a:ea typeface="+mj-ea"/>
                <a:cs typeface="Arabic Typesetting" pitchFamily="66" charset="-78"/>
              </a:rPr>
              <a:t>مالي</a:t>
            </a:r>
            <a:r>
              <a:rPr lang="ar-SA" sz="2400" b="1" dirty="0" smtClean="0">
                <a:latin typeface="ae_AlMohanad" pitchFamily="18" charset="-78"/>
                <a:cs typeface="ae_AlMohanad" pitchFamily="18" charset="-78"/>
              </a:rPr>
              <a:t> </a:t>
            </a:r>
            <a:r>
              <a:rPr lang="en-US" sz="2400" b="1" dirty="0" smtClean="0">
                <a:latin typeface="ae_AlMohanad" pitchFamily="18" charset="-78"/>
                <a:cs typeface="ae_AlMohanad" pitchFamily="18" charset="-78"/>
              </a:rPr>
              <a:t> </a:t>
            </a:r>
            <a:r>
              <a:rPr lang="ar-AE" sz="2400" b="1" dirty="0" smtClean="0">
                <a:latin typeface="ae_AlMohanad" pitchFamily="18" charset="-78"/>
                <a:cs typeface="ae_AlMohanad" pitchFamily="18" charset="-78"/>
              </a:rPr>
              <a:t> </a:t>
            </a:r>
            <a:endParaRPr lang="ar-SA" sz="2400" b="1" dirty="0">
              <a:latin typeface="ae_AlMohanad" pitchFamily="18" charset="-78"/>
              <a:cs typeface="ae_AlMohanad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8004337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1.png"/>
          <p:cNvPicPr>
            <a:picLocks noChangeAspect="1"/>
          </p:cNvPicPr>
          <p:nvPr/>
        </p:nvPicPr>
        <p:blipFill>
          <a:blip r:embed="rId2" cstate="print">
            <a:lum bright="48000"/>
          </a:blip>
          <a:srcRect/>
          <a:stretch>
            <a:fillRect/>
          </a:stretch>
        </p:blipFill>
        <p:spPr bwMode="auto">
          <a:xfrm>
            <a:off x="114300" y="1676400"/>
            <a:ext cx="876300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SCA 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5715000"/>
            <a:ext cx="1752600" cy="971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28600" y="152400"/>
            <a:ext cx="8534400" cy="811213"/>
          </a:xfrm>
          <a:prstGeom prst="rect">
            <a:avLst/>
          </a:prstGeom>
          <a:gradFill rotWithShape="1">
            <a:gsLst>
              <a:gs pos="0">
                <a:srgbClr val="FFFFFF">
                  <a:gamma/>
                  <a:shade val="46275"/>
                  <a:invGamma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FFFFFF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 algn="ctr"/>
            <a:r>
              <a:rPr lang="ar-AE" sz="3600" b="1" spc="-3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AlMohanad" pitchFamily="18" charset="-78"/>
                <a:cs typeface="ae_AlMohanad" pitchFamily="18" charset="-78"/>
              </a:rPr>
              <a:t>التوعية </a:t>
            </a:r>
            <a:r>
              <a:rPr lang="ar-AE" sz="3600" b="1" spc="-300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AlMohanad" pitchFamily="18" charset="-78"/>
                <a:cs typeface="ae_AlMohanad" pitchFamily="18" charset="-78"/>
              </a:rPr>
              <a:t>بحوكمة</a:t>
            </a:r>
            <a:r>
              <a:rPr lang="ar-AE" sz="3600" b="1" spc="-3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AlMohanad" pitchFamily="18" charset="-78"/>
                <a:cs typeface="ae_AlMohanad" pitchFamily="18" charset="-78"/>
              </a:rPr>
              <a:t> </a:t>
            </a:r>
            <a:r>
              <a:rPr lang="ar-AE" sz="3600" b="1" spc="-3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AlMohanad" pitchFamily="18" charset="-78"/>
                <a:cs typeface="ae_AlMohanad" pitchFamily="18" charset="-78"/>
              </a:rPr>
              <a:t>الشركات </a:t>
            </a:r>
            <a:r>
              <a:rPr lang="en-US" sz="3600" b="1" spc="-3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AlMohanad" pitchFamily="18" charset="-78"/>
                <a:cs typeface="ae_AlMohanad" pitchFamily="18" charset="-78"/>
              </a:rPr>
              <a:t> 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326571" y="1323702"/>
            <a:ext cx="8436429" cy="487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76" indent="-265176" algn="justLow" rtl="1">
              <a:lnSpc>
                <a:spcPct val="80000"/>
              </a:lnSpc>
              <a:spcBef>
                <a:spcPts val="25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ar-AE" sz="2550" b="1" u="sng" dirty="0" smtClean="0">
                <a:latin typeface="ae_AlMohanad" pitchFamily="18" charset="-78"/>
                <a:cs typeface="ae_AlMohanad" pitchFamily="18" charset="-78"/>
              </a:rPr>
              <a:t>ثانياً: عند إصدار ضوابط </a:t>
            </a:r>
            <a:r>
              <a:rPr lang="ar-AE" sz="2550" b="1" u="sng" dirty="0" err="1" smtClean="0">
                <a:latin typeface="ae_AlMohanad" pitchFamily="18" charset="-78"/>
                <a:cs typeface="ae_AlMohanad" pitchFamily="18" charset="-78"/>
              </a:rPr>
              <a:t>الحوكمة</a:t>
            </a:r>
            <a:r>
              <a:rPr lang="ar-AE" sz="2550" b="1" u="sng" dirty="0" smtClean="0">
                <a:latin typeface="ae_AlMohanad" pitchFamily="18" charset="-78"/>
                <a:cs typeface="ae_AlMohanad" pitchFamily="18" charset="-78"/>
              </a:rPr>
              <a:t> (التطبيق </a:t>
            </a:r>
            <a:r>
              <a:rPr lang="ar-AE" sz="2550" b="1" u="sng" dirty="0" err="1" smtClean="0">
                <a:latin typeface="ae_AlMohanad" pitchFamily="18" charset="-78"/>
                <a:cs typeface="ae_AlMohanad" pitchFamily="18" charset="-78"/>
              </a:rPr>
              <a:t>الإختياري</a:t>
            </a:r>
            <a:r>
              <a:rPr lang="ar-AE" sz="2550" b="1" u="sng" dirty="0" smtClean="0">
                <a:latin typeface="ae_AlMohanad" pitchFamily="18" charset="-78"/>
                <a:cs typeface="ae_AlMohanad" pitchFamily="18" charset="-78"/>
              </a:rPr>
              <a:t>)</a:t>
            </a:r>
          </a:p>
          <a:p>
            <a:pPr marL="0" indent="0" algn="justLow" rtl="1">
              <a:lnSpc>
                <a:spcPct val="80000"/>
              </a:lnSpc>
              <a:spcBef>
                <a:spcPts val="250"/>
              </a:spcBef>
              <a:buClr>
                <a:schemeClr val="accent1"/>
              </a:buClr>
              <a:buSzPct val="80000"/>
              <a:buNone/>
            </a:pPr>
            <a:r>
              <a:rPr lang="ar-AE" sz="2550" b="1" dirty="0" smtClean="0">
                <a:latin typeface="ae_AlMohanad" pitchFamily="18" charset="-78"/>
                <a:cs typeface="ae_AlMohanad" pitchFamily="18" charset="-78"/>
              </a:rPr>
              <a:t>   </a:t>
            </a:r>
            <a:r>
              <a:rPr lang="ar-AE" sz="2800" b="1" dirty="0" smtClean="0">
                <a:latin typeface="ae_AlMohanad" pitchFamily="18" charset="-78"/>
                <a:cs typeface="ae_AlMohanad" pitchFamily="18" charset="-78"/>
              </a:rPr>
              <a:t>شاركت الهيئة بعقد مؤتمر سنوي للهيئات المنظمة لأسواق المال الخليجية وجعلت فيه دائما محوراً كاملا لمناقشة </a:t>
            </a:r>
            <a:r>
              <a:rPr lang="ar-AE" sz="2800" b="1" dirty="0" err="1" smtClean="0">
                <a:latin typeface="ae_AlMohanad" pitchFamily="18" charset="-78"/>
                <a:cs typeface="ae_AlMohanad" pitchFamily="18" charset="-78"/>
              </a:rPr>
              <a:t>حوكمة</a:t>
            </a:r>
            <a:r>
              <a:rPr lang="ar-AE" sz="2800" b="1" dirty="0" smtClean="0">
                <a:latin typeface="ae_AlMohanad" pitchFamily="18" charset="-78"/>
                <a:cs typeface="ae_AlMohanad" pitchFamily="18" charset="-78"/>
              </a:rPr>
              <a:t> الشركات .</a:t>
            </a:r>
          </a:p>
          <a:p>
            <a:pPr marL="0" indent="0" algn="justLow" rtl="1">
              <a:lnSpc>
                <a:spcPct val="80000"/>
              </a:lnSpc>
              <a:spcBef>
                <a:spcPts val="250"/>
              </a:spcBef>
              <a:buClr>
                <a:schemeClr val="accent1"/>
              </a:buClr>
              <a:buSzPct val="80000"/>
              <a:buNone/>
            </a:pPr>
            <a:endParaRPr lang="ar-AE" sz="2800" b="1" dirty="0" smtClean="0">
              <a:latin typeface="ae_AlMohanad" pitchFamily="18" charset="-78"/>
              <a:cs typeface="ae_AlMohanad" pitchFamily="18" charset="-78"/>
            </a:endParaRPr>
          </a:p>
          <a:p>
            <a:pPr marL="0" indent="0" algn="justLow" rtl="1">
              <a:lnSpc>
                <a:spcPct val="80000"/>
              </a:lnSpc>
              <a:spcBef>
                <a:spcPts val="250"/>
              </a:spcBef>
              <a:buClr>
                <a:schemeClr val="accent1"/>
              </a:buClr>
              <a:buSzPct val="80000"/>
              <a:buNone/>
            </a:pPr>
            <a:r>
              <a:rPr lang="ar-AE" sz="2800" b="1" dirty="0" smtClean="0">
                <a:latin typeface="ae_AlMohanad" pitchFamily="18" charset="-78"/>
                <a:cs typeface="ae_AlMohanad" pitchFamily="18" charset="-78"/>
              </a:rPr>
              <a:t>قامت الهيئة بتوقيع </a:t>
            </a:r>
            <a:r>
              <a:rPr lang="ar-AE" sz="2800" b="1" dirty="0" err="1" smtClean="0">
                <a:latin typeface="ae_AlMohanad" pitchFamily="18" charset="-78"/>
                <a:cs typeface="ae_AlMohanad" pitchFamily="18" charset="-78"/>
              </a:rPr>
              <a:t>إتفاقية</a:t>
            </a:r>
            <a:r>
              <a:rPr lang="ar-AE" sz="2800" b="1" dirty="0" smtClean="0">
                <a:latin typeface="ae_AlMohanad" pitchFamily="18" charset="-78"/>
                <a:cs typeface="ae_AlMohanad" pitchFamily="18" charset="-78"/>
              </a:rPr>
              <a:t> مع تلفزيون </a:t>
            </a:r>
            <a:r>
              <a:rPr lang="en-US" sz="2800" b="1" dirty="0" smtClean="0">
                <a:latin typeface="ae_AlMohanad" pitchFamily="18" charset="-78"/>
                <a:cs typeface="ae_AlMohanad" pitchFamily="18" charset="-78"/>
              </a:rPr>
              <a:t>CNBC </a:t>
            </a:r>
            <a:r>
              <a:rPr lang="ar-AE" sz="2800" b="1" dirty="0" smtClean="0">
                <a:latin typeface="ae_AlMohanad" pitchFamily="18" charset="-78"/>
                <a:cs typeface="ae_AlMohanad" pitchFamily="18" charset="-78"/>
              </a:rPr>
              <a:t>عربية قدمت الهيئة بموجب هذه </a:t>
            </a:r>
            <a:r>
              <a:rPr lang="ar-AE" sz="2800" b="1" dirty="0" err="1" smtClean="0">
                <a:latin typeface="ae_AlMohanad" pitchFamily="18" charset="-78"/>
                <a:cs typeface="ae_AlMohanad" pitchFamily="18" charset="-78"/>
              </a:rPr>
              <a:t>الإتفاقية</a:t>
            </a:r>
            <a:r>
              <a:rPr lang="ar-AE" sz="2800" b="1" dirty="0" smtClean="0">
                <a:latin typeface="ae_AlMohanad" pitchFamily="18" charset="-78"/>
                <a:cs typeface="ae_AlMohanad" pitchFamily="18" charset="-78"/>
              </a:rPr>
              <a:t> حلقة أسبوعية مدتها ساعة على مدار عام كامل. خصصت من هذه الحلقات ست حلقات للحديث عن </a:t>
            </a:r>
            <a:r>
              <a:rPr lang="ar-AE" sz="2800" b="1" dirty="0" err="1" smtClean="0">
                <a:latin typeface="ae_AlMohanad" pitchFamily="18" charset="-78"/>
                <a:cs typeface="ae_AlMohanad" pitchFamily="18" charset="-78"/>
              </a:rPr>
              <a:t>الحوكمة</a:t>
            </a:r>
            <a:r>
              <a:rPr lang="ar-AE" sz="2800" b="1" dirty="0" smtClean="0">
                <a:latin typeface="ae_AlMohanad" pitchFamily="18" charset="-78"/>
                <a:cs typeface="ae_AlMohanad" pitchFamily="18" charset="-78"/>
              </a:rPr>
              <a:t> .</a:t>
            </a:r>
          </a:p>
          <a:p>
            <a:pPr marL="0" indent="0" algn="justLow" rtl="1">
              <a:lnSpc>
                <a:spcPct val="80000"/>
              </a:lnSpc>
              <a:spcBef>
                <a:spcPts val="250"/>
              </a:spcBef>
              <a:buClr>
                <a:schemeClr val="accent1"/>
              </a:buClr>
              <a:buSzPct val="80000"/>
              <a:buNone/>
            </a:pPr>
            <a:r>
              <a:rPr lang="ar-AE" sz="2800" b="1" dirty="0" smtClean="0">
                <a:latin typeface="ae_AlMohanad" pitchFamily="18" charset="-78"/>
                <a:cs typeface="ae_AlMohanad" pitchFamily="18" charset="-78"/>
              </a:rPr>
              <a:t>كما قدمت الهيئة عدة حلقات عن </a:t>
            </a:r>
            <a:r>
              <a:rPr lang="ar-AE" sz="2800" b="1" dirty="0" err="1" smtClean="0">
                <a:latin typeface="ae_AlMohanad" pitchFamily="18" charset="-78"/>
                <a:cs typeface="ae_AlMohanad" pitchFamily="18" charset="-78"/>
              </a:rPr>
              <a:t>الحوكمة</a:t>
            </a:r>
            <a:r>
              <a:rPr lang="ar-AE" sz="2800" b="1" dirty="0" smtClean="0">
                <a:latin typeface="ae_AlMohanad" pitchFamily="18" charset="-78"/>
                <a:cs typeface="ae_AlMohanad" pitchFamily="18" charset="-78"/>
              </a:rPr>
              <a:t> من خلال تلفزيون أبو ظبي وتلفزيون دبي وتلفزيون سما دبي .</a:t>
            </a:r>
          </a:p>
          <a:p>
            <a:pPr marL="0" indent="0" algn="justLow" rtl="1">
              <a:lnSpc>
                <a:spcPct val="80000"/>
              </a:lnSpc>
              <a:spcBef>
                <a:spcPts val="250"/>
              </a:spcBef>
              <a:buClr>
                <a:schemeClr val="accent1"/>
              </a:buClr>
              <a:buSzPct val="80000"/>
              <a:buNone/>
            </a:pPr>
            <a:r>
              <a:rPr lang="ar-AE" sz="2800" b="1" dirty="0" smtClean="0">
                <a:latin typeface="ae_AlMohanad" pitchFamily="18" charset="-78"/>
                <a:cs typeface="ae_AlMohanad" pitchFamily="18" charset="-78"/>
              </a:rPr>
              <a:t>أطلقت الهيئة قناتها على</a:t>
            </a:r>
            <a:r>
              <a:rPr lang="en-US" sz="2800" b="1" dirty="0" smtClean="0">
                <a:latin typeface="ae_AlMohanad" pitchFamily="18" charset="-78"/>
                <a:cs typeface="ae_AlMohanad" pitchFamily="18" charset="-78"/>
              </a:rPr>
              <a:t>YouTube </a:t>
            </a:r>
            <a:r>
              <a:rPr lang="ar-AE" sz="2800" b="1" dirty="0" smtClean="0">
                <a:latin typeface="ae_AlMohanad" pitchFamily="18" charset="-78"/>
                <a:cs typeface="ae_AlMohanad" pitchFamily="18" charset="-78"/>
              </a:rPr>
              <a:t>.</a:t>
            </a:r>
          </a:p>
          <a:p>
            <a:pPr marL="0" indent="0" algn="justLow" rtl="1">
              <a:lnSpc>
                <a:spcPct val="80000"/>
              </a:lnSpc>
              <a:spcBef>
                <a:spcPts val="250"/>
              </a:spcBef>
              <a:buClr>
                <a:schemeClr val="accent1"/>
              </a:buClr>
              <a:buSzPct val="80000"/>
              <a:buNone/>
            </a:pPr>
            <a:r>
              <a:rPr lang="ar-AE" sz="2800" b="1" dirty="0" smtClean="0">
                <a:latin typeface="ae_AlMohanad" pitchFamily="18" charset="-78"/>
                <a:cs typeface="ae_AlMohanad" pitchFamily="18" charset="-78"/>
              </a:rPr>
              <a:t>التواصل من خلال </a:t>
            </a:r>
            <a:r>
              <a:rPr lang="en-US" sz="2800" b="1" dirty="0" smtClean="0">
                <a:latin typeface="ae_AlMohanad" pitchFamily="18" charset="-78"/>
                <a:cs typeface="ae_AlMohanad" pitchFamily="18" charset="-78"/>
              </a:rPr>
              <a:t>Twitter</a:t>
            </a:r>
            <a:r>
              <a:rPr lang="ar-AE" sz="2800" b="1" dirty="0" smtClean="0">
                <a:latin typeface="ae_AlMohanad" pitchFamily="18" charset="-78"/>
                <a:cs typeface="ae_AlMohanad" pitchFamily="18" charset="-78"/>
              </a:rPr>
              <a:t> و</a:t>
            </a:r>
            <a:r>
              <a:rPr lang="en-US" sz="2800" b="1" smtClean="0">
                <a:latin typeface="ae_AlMohanad" pitchFamily="18" charset="-78"/>
                <a:cs typeface="ae_AlMohanad" pitchFamily="18" charset="-78"/>
              </a:rPr>
              <a:t>Faceboo</a:t>
            </a:r>
            <a:r>
              <a:rPr lang="en-US" sz="2800" b="1">
                <a:latin typeface="ae_AlMohanad" pitchFamily="18" charset="-78"/>
                <a:cs typeface="ae_AlMohanad" pitchFamily="18" charset="-78"/>
              </a:rPr>
              <a:t>k</a:t>
            </a:r>
            <a:endParaRPr lang="ar-AE" sz="2800" b="1" dirty="0" smtClean="0">
              <a:latin typeface="ae_AlMohanad" pitchFamily="18" charset="-78"/>
              <a:cs typeface="ae_AlMohanad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0269532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1.png"/>
          <p:cNvPicPr>
            <a:picLocks noChangeAspect="1"/>
          </p:cNvPicPr>
          <p:nvPr/>
        </p:nvPicPr>
        <p:blipFill>
          <a:blip r:embed="rId2" cstate="print">
            <a:lum bright="48000"/>
          </a:blip>
          <a:srcRect/>
          <a:stretch>
            <a:fillRect/>
          </a:stretch>
        </p:blipFill>
        <p:spPr bwMode="auto">
          <a:xfrm>
            <a:off x="114300" y="1752600"/>
            <a:ext cx="8763000" cy="1768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SCA 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5715000"/>
            <a:ext cx="1752600" cy="971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28600" y="152400"/>
            <a:ext cx="8534400" cy="811213"/>
          </a:xfrm>
          <a:prstGeom prst="rect">
            <a:avLst/>
          </a:prstGeom>
          <a:gradFill rotWithShape="1">
            <a:gsLst>
              <a:gs pos="0">
                <a:srgbClr val="FFFFFF">
                  <a:gamma/>
                  <a:shade val="46275"/>
                  <a:invGamma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FFFFFF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 algn="ctr"/>
            <a:r>
              <a:rPr lang="ar-AE" sz="3600" b="1" spc="-3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AlMohanad" pitchFamily="18" charset="-78"/>
                <a:cs typeface="ae_AlMohanad" pitchFamily="18" charset="-78"/>
              </a:rPr>
              <a:t>التوعية </a:t>
            </a:r>
            <a:r>
              <a:rPr lang="ar-AE" sz="3600" b="1" spc="-300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AlMohanad" pitchFamily="18" charset="-78"/>
                <a:cs typeface="ae_AlMohanad" pitchFamily="18" charset="-78"/>
              </a:rPr>
              <a:t>بحوكمة</a:t>
            </a:r>
            <a:r>
              <a:rPr lang="ar-AE" sz="3600" b="1" spc="-3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AlMohanad" pitchFamily="18" charset="-78"/>
                <a:cs typeface="ae_AlMohanad" pitchFamily="18" charset="-78"/>
              </a:rPr>
              <a:t> </a:t>
            </a:r>
            <a:r>
              <a:rPr lang="ar-AE" sz="3600" b="1" spc="-3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AlMohanad" pitchFamily="18" charset="-78"/>
                <a:cs typeface="ae_AlMohanad" pitchFamily="18" charset="-78"/>
              </a:rPr>
              <a:t>الشركات </a:t>
            </a:r>
            <a:r>
              <a:rPr lang="en-US" sz="3600" b="1" spc="-3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AlMohanad" pitchFamily="18" charset="-78"/>
                <a:cs typeface="ae_AlMohanad" pitchFamily="18" charset="-78"/>
              </a:rPr>
              <a:t> 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326571" y="1323702"/>
            <a:ext cx="8436429" cy="487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76" indent="-265176" algn="justLow" rtl="1">
              <a:lnSpc>
                <a:spcPct val="80000"/>
              </a:lnSpc>
              <a:spcBef>
                <a:spcPts val="25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ar-AE" sz="2550" b="1" u="sng" dirty="0" smtClean="0">
                <a:latin typeface="ae_AlMohanad" pitchFamily="18" charset="-78"/>
                <a:cs typeface="ae_AlMohanad" pitchFamily="18" charset="-78"/>
              </a:rPr>
              <a:t>ثالثاً: عند إصدار ضوابط </a:t>
            </a:r>
            <a:r>
              <a:rPr lang="ar-AE" sz="2550" b="1" u="sng" dirty="0" err="1" smtClean="0">
                <a:latin typeface="ae_AlMohanad" pitchFamily="18" charset="-78"/>
                <a:cs typeface="ae_AlMohanad" pitchFamily="18" charset="-78"/>
              </a:rPr>
              <a:t>الحوكمة</a:t>
            </a:r>
            <a:r>
              <a:rPr lang="ar-AE" sz="2550" b="1" u="sng" dirty="0" smtClean="0">
                <a:latin typeface="ae_AlMohanad" pitchFamily="18" charset="-78"/>
                <a:cs typeface="ae_AlMohanad" pitchFamily="18" charset="-78"/>
              </a:rPr>
              <a:t> (التطبيق الإلزامي)</a:t>
            </a:r>
          </a:p>
          <a:p>
            <a:pPr marL="0" indent="0" algn="justLow" rtl="1">
              <a:lnSpc>
                <a:spcPct val="80000"/>
              </a:lnSpc>
              <a:spcBef>
                <a:spcPts val="250"/>
              </a:spcBef>
              <a:buClr>
                <a:schemeClr val="accent1"/>
              </a:buClr>
              <a:buSzPct val="80000"/>
              <a:buNone/>
            </a:pPr>
            <a:r>
              <a:rPr lang="ar-AE" sz="2550" b="1" dirty="0" smtClean="0">
                <a:latin typeface="ae_AlMohanad" pitchFamily="18" charset="-78"/>
                <a:cs typeface="ae_AlMohanad" pitchFamily="18" charset="-78"/>
              </a:rPr>
              <a:t>   </a:t>
            </a:r>
            <a:endParaRPr lang="ar-AE" sz="2800" b="1" dirty="0" smtClean="0">
              <a:latin typeface="ae_AlMohanad" pitchFamily="18" charset="-78"/>
              <a:cs typeface="ae_AlMohanad" pitchFamily="18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6571" y="1828800"/>
            <a:ext cx="7979229" cy="4642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ar-AE" sz="3200" b="1" dirty="0" smtClean="0">
                <a:latin typeface="ae_AlMohanad" pitchFamily="18" charset="-78"/>
                <a:cs typeface="ae_AlMohanad" pitchFamily="18" charset="-78"/>
              </a:rPr>
              <a:t>1- </a:t>
            </a:r>
            <a:r>
              <a:rPr lang="ar-AE" sz="2600" b="1" dirty="0" smtClean="0">
                <a:latin typeface="ae_AlMohanad" pitchFamily="18" charset="-78"/>
                <a:cs typeface="ae_AlMohanad" pitchFamily="18" charset="-78"/>
              </a:rPr>
              <a:t>قامت </a:t>
            </a:r>
            <a:r>
              <a:rPr lang="ar-AE" sz="2600" b="1" dirty="0">
                <a:latin typeface="ae_AlMohanad" pitchFamily="18" charset="-78"/>
                <a:cs typeface="ae_AlMohanad" pitchFamily="18" charset="-78"/>
              </a:rPr>
              <a:t>الهيئة بعقد ورش عمل وبرامج تدريبية  عن </a:t>
            </a:r>
            <a:r>
              <a:rPr lang="ar-AE" sz="2600" b="1" dirty="0" err="1">
                <a:latin typeface="ae_AlMohanad" pitchFamily="18" charset="-78"/>
                <a:cs typeface="ae_AlMohanad" pitchFamily="18" charset="-78"/>
              </a:rPr>
              <a:t>الحوكمة</a:t>
            </a:r>
            <a:r>
              <a:rPr lang="ar-AE" sz="2600" b="1" dirty="0">
                <a:latin typeface="ae_AlMohanad" pitchFamily="18" charset="-78"/>
                <a:cs typeface="ae_AlMohanad" pitchFamily="18" charset="-78"/>
              </a:rPr>
              <a:t> لجميع الشركات المدرجة </a:t>
            </a:r>
            <a:r>
              <a:rPr lang="ar-AE" sz="2600" b="1" dirty="0" smtClean="0">
                <a:latin typeface="ae_AlMohanad" pitchFamily="18" charset="-78"/>
                <a:cs typeface="ae_AlMohanad" pitchFamily="18" charset="-78"/>
              </a:rPr>
              <a:t>موجهة بالدرجة الأساسية إلى رؤساء وأعضاء مجالس إدارة الشركات.</a:t>
            </a:r>
            <a:r>
              <a:rPr lang="ar-SA" sz="2600" dirty="0">
                <a:latin typeface="ae_AlMohanad" panose="02060603050605020204" pitchFamily="18" charset="-78"/>
                <a:cs typeface="ae_AlMohanad" panose="02060603050605020204" pitchFamily="18" charset="-78"/>
              </a:rPr>
              <a:t> </a:t>
            </a:r>
            <a:r>
              <a:rPr lang="ar-AE" sz="2600" dirty="0" smtClean="0">
                <a:latin typeface="ae_AlMohanad" panose="02060603050605020204" pitchFamily="18" charset="-78"/>
                <a:cs typeface="ae_AlMohanad" panose="02060603050605020204" pitchFamily="18" charset="-78"/>
              </a:rPr>
              <a:t>وذلك </a:t>
            </a:r>
            <a:r>
              <a:rPr lang="ar-SA" sz="2600" dirty="0" smtClean="0">
                <a:latin typeface="ae_AlMohanad" panose="02060603050605020204" pitchFamily="18" charset="-78"/>
                <a:cs typeface="ae_AlMohanad" panose="02060603050605020204" pitchFamily="18" charset="-78"/>
              </a:rPr>
              <a:t>ضمن </a:t>
            </a:r>
            <a:r>
              <a:rPr lang="ar-SA" sz="2600" dirty="0">
                <a:latin typeface="ae_AlMohanad" panose="02060603050605020204" pitchFamily="18" charset="-78"/>
                <a:cs typeface="ae_AlMohanad" panose="02060603050605020204" pitchFamily="18" charset="-78"/>
              </a:rPr>
              <a:t>جهودها </a:t>
            </a:r>
            <a:r>
              <a:rPr lang="ar-AE" sz="2600" dirty="0" smtClean="0">
                <a:latin typeface="ae_AlMohanad" panose="02060603050605020204" pitchFamily="18" charset="-78"/>
                <a:cs typeface="ae_AlMohanad" panose="02060603050605020204" pitchFamily="18" charset="-78"/>
              </a:rPr>
              <a:t>للتوعية و</a:t>
            </a:r>
            <a:r>
              <a:rPr lang="ar-SA" sz="2600" dirty="0" smtClean="0">
                <a:latin typeface="ae_AlMohanad" panose="02060603050605020204" pitchFamily="18" charset="-78"/>
                <a:cs typeface="ae_AlMohanad" panose="02060603050605020204" pitchFamily="18" charset="-78"/>
              </a:rPr>
              <a:t>لتعزيز </a:t>
            </a:r>
            <a:r>
              <a:rPr lang="ar-SA" sz="2600" dirty="0">
                <a:latin typeface="ae_AlMohanad" panose="02060603050605020204" pitchFamily="18" charset="-78"/>
                <a:cs typeface="ae_AlMohanad" panose="02060603050605020204" pitchFamily="18" charset="-78"/>
              </a:rPr>
              <a:t>أداء وفعالية  مجالس إدارة الشركات المساهمة العامة المدرجة في القيام بدورها وبالواجبات المنوطة بهم</a:t>
            </a:r>
            <a:r>
              <a:rPr lang="ar-AE" sz="2600" dirty="0">
                <a:latin typeface="ae_AlMohanad" panose="02060603050605020204" pitchFamily="18" charset="-78"/>
                <a:cs typeface="ae_AlMohanad" panose="02060603050605020204" pitchFamily="18" charset="-78"/>
              </a:rPr>
              <a:t> </a:t>
            </a:r>
            <a:r>
              <a:rPr lang="ar-SA" sz="2600" dirty="0">
                <a:latin typeface="ae_AlMohanad" panose="02060603050605020204" pitchFamily="18" charset="-78"/>
                <a:cs typeface="ae_AlMohanad" panose="02060603050605020204" pitchFamily="18" charset="-78"/>
              </a:rPr>
              <a:t>حول دور مجلس الإدارة في ضوء ضوابط </a:t>
            </a:r>
            <a:r>
              <a:rPr lang="ar-SA" sz="2600" dirty="0" err="1">
                <a:latin typeface="ae_AlMohanad" panose="02060603050605020204" pitchFamily="18" charset="-78"/>
                <a:cs typeface="ae_AlMohanad" panose="02060603050605020204" pitchFamily="18" charset="-78"/>
              </a:rPr>
              <a:t>الحوكمة</a:t>
            </a:r>
            <a:r>
              <a:rPr lang="ar-SA" sz="2600" dirty="0">
                <a:latin typeface="ae_AlMohanad" panose="02060603050605020204" pitchFamily="18" charset="-78"/>
                <a:cs typeface="ae_AlMohanad" panose="02060603050605020204" pitchFamily="18" charset="-78"/>
              </a:rPr>
              <a:t> </a:t>
            </a:r>
            <a:r>
              <a:rPr lang="ar-AE" sz="2600" dirty="0">
                <a:latin typeface="ae_AlMohanad" panose="02060603050605020204" pitchFamily="18" charset="-78"/>
                <a:cs typeface="ae_AlMohanad" panose="02060603050605020204" pitchFamily="18" charset="-78"/>
              </a:rPr>
              <a:t>.</a:t>
            </a:r>
          </a:p>
          <a:p>
            <a:pPr algn="just" rtl="1"/>
            <a:r>
              <a:rPr lang="ar-AE" sz="2600" dirty="0" smtClean="0">
                <a:latin typeface="ae_AlMohanad" panose="02060603050605020204" pitchFamily="18" charset="-78"/>
                <a:cs typeface="ae_AlMohanad" panose="02060603050605020204" pitchFamily="18" charset="-78"/>
              </a:rPr>
              <a:t>وكذلك إتاحة </a:t>
            </a:r>
            <a:r>
              <a:rPr lang="ar-AE" sz="2600" dirty="0">
                <a:latin typeface="ae_AlMohanad" panose="02060603050605020204" pitchFamily="18" charset="-78"/>
                <a:cs typeface="ae_AlMohanad" panose="02060603050605020204" pitchFamily="18" charset="-78"/>
              </a:rPr>
              <a:t>أخر المستجدات في مجال </a:t>
            </a:r>
            <a:r>
              <a:rPr lang="ar-AE" sz="2600" dirty="0" err="1">
                <a:latin typeface="ae_AlMohanad" panose="02060603050605020204" pitchFamily="18" charset="-78"/>
                <a:cs typeface="ae_AlMohanad" panose="02060603050605020204" pitchFamily="18" charset="-78"/>
              </a:rPr>
              <a:t>الحوكمة</a:t>
            </a:r>
            <a:r>
              <a:rPr lang="ar-AE" sz="2600" dirty="0">
                <a:latin typeface="ae_AlMohanad" panose="02060603050605020204" pitchFamily="18" charset="-78"/>
                <a:cs typeface="ae_AlMohanad" panose="02060603050605020204" pitchFamily="18" charset="-78"/>
              </a:rPr>
              <a:t> للسادة  أعضاء مجالس إدارة الشركات المساهمة العامة  حيث تم عرض هذه  المستجدات والنقاش حول دورهم ومسؤولياتهم في إدارة الشركات.</a:t>
            </a:r>
          </a:p>
          <a:p>
            <a:pPr algn="justLow" rtl="1">
              <a:lnSpc>
                <a:spcPct val="80000"/>
              </a:lnSpc>
              <a:spcBef>
                <a:spcPts val="250"/>
              </a:spcBef>
              <a:buClr>
                <a:schemeClr val="accent1"/>
              </a:buClr>
              <a:buSzPct val="80000"/>
            </a:pPr>
            <a:endParaRPr lang="ar-AE" sz="3200" b="1" dirty="0" smtClean="0">
              <a:latin typeface="ae_AlMohanad" pitchFamily="18" charset="-78"/>
              <a:cs typeface="ae_AlMohanad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3091033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SCA 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5715000"/>
            <a:ext cx="1752600" cy="971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28600" y="152400"/>
            <a:ext cx="8534400" cy="811213"/>
          </a:xfrm>
          <a:prstGeom prst="rect">
            <a:avLst/>
          </a:prstGeom>
          <a:gradFill rotWithShape="1">
            <a:gsLst>
              <a:gs pos="0">
                <a:srgbClr val="FFFFFF">
                  <a:gamma/>
                  <a:shade val="46275"/>
                  <a:invGamma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FFFFFF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 algn="ctr"/>
            <a:r>
              <a:rPr lang="ar-AE" sz="3600" b="1" spc="-3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AlMohanad" pitchFamily="18" charset="-78"/>
                <a:cs typeface="ae_AlMohanad" pitchFamily="18" charset="-78"/>
              </a:rPr>
              <a:t>التوعية </a:t>
            </a:r>
            <a:r>
              <a:rPr lang="ar-AE" sz="3600" b="1" spc="-300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AlMohanad" pitchFamily="18" charset="-78"/>
                <a:cs typeface="ae_AlMohanad" pitchFamily="18" charset="-78"/>
              </a:rPr>
              <a:t>بحوكمة</a:t>
            </a:r>
            <a:r>
              <a:rPr lang="ar-AE" sz="3600" b="1" spc="-3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AlMohanad" pitchFamily="18" charset="-78"/>
                <a:cs typeface="ae_AlMohanad" pitchFamily="18" charset="-78"/>
              </a:rPr>
              <a:t> </a:t>
            </a:r>
            <a:r>
              <a:rPr lang="ar-AE" sz="3600" b="1" spc="-3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AlMohanad" pitchFamily="18" charset="-78"/>
                <a:cs typeface="ae_AlMohanad" pitchFamily="18" charset="-78"/>
              </a:rPr>
              <a:t>الشركات </a:t>
            </a:r>
            <a:r>
              <a:rPr lang="en-US" sz="3600" b="1" spc="-3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AlMohanad" pitchFamily="18" charset="-78"/>
                <a:cs typeface="ae_AlMohanad" pitchFamily="18" charset="-78"/>
              </a:rPr>
              <a:t> 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326571" y="1323702"/>
            <a:ext cx="8436429" cy="487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76" indent="-265176" algn="justLow" rtl="1">
              <a:lnSpc>
                <a:spcPct val="80000"/>
              </a:lnSpc>
              <a:spcBef>
                <a:spcPts val="25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ar-AE" sz="2550" b="1" u="sng" dirty="0" smtClean="0">
                <a:latin typeface="ae_AlMohanad" pitchFamily="18" charset="-78"/>
                <a:cs typeface="ae_AlMohanad" pitchFamily="18" charset="-78"/>
              </a:rPr>
              <a:t>ثالثاً: عند إصدار ضوابط </a:t>
            </a:r>
            <a:r>
              <a:rPr lang="ar-AE" sz="2550" b="1" u="sng" dirty="0" err="1" smtClean="0">
                <a:latin typeface="ae_AlMohanad" pitchFamily="18" charset="-78"/>
                <a:cs typeface="ae_AlMohanad" pitchFamily="18" charset="-78"/>
              </a:rPr>
              <a:t>الحوكمة</a:t>
            </a:r>
            <a:r>
              <a:rPr lang="ar-AE" sz="2550" b="1" u="sng" dirty="0" smtClean="0">
                <a:latin typeface="ae_AlMohanad" pitchFamily="18" charset="-78"/>
                <a:cs typeface="ae_AlMohanad" pitchFamily="18" charset="-78"/>
              </a:rPr>
              <a:t> (التطبيق الإلزامي)</a:t>
            </a:r>
          </a:p>
          <a:p>
            <a:pPr marL="0" indent="0" algn="justLow" rtl="1">
              <a:lnSpc>
                <a:spcPct val="80000"/>
              </a:lnSpc>
              <a:spcBef>
                <a:spcPts val="250"/>
              </a:spcBef>
              <a:buClr>
                <a:schemeClr val="accent1"/>
              </a:buClr>
              <a:buSzPct val="80000"/>
              <a:buNone/>
            </a:pPr>
            <a:r>
              <a:rPr lang="ar-AE" sz="2550" b="1" dirty="0" smtClean="0">
                <a:latin typeface="ae_AlMohanad" pitchFamily="18" charset="-78"/>
                <a:cs typeface="ae_AlMohanad" pitchFamily="18" charset="-78"/>
              </a:rPr>
              <a:t>   </a:t>
            </a:r>
            <a:endParaRPr lang="ar-AE" sz="2800" b="1" dirty="0" smtClean="0">
              <a:latin typeface="ae_AlMohanad" pitchFamily="18" charset="-78"/>
              <a:cs typeface="ae_AlMohanad" pitchFamily="18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2900" y="1981200"/>
            <a:ext cx="8305800" cy="304698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1"/>
            <a:r>
              <a:rPr lang="ar-AE" sz="3200" dirty="0" smtClean="0">
                <a:latin typeface="ae_AlMohanad" panose="02060603050605020204" pitchFamily="18" charset="-78"/>
                <a:cs typeface="ae_AlMohanad" panose="02060603050605020204" pitchFamily="18" charset="-78"/>
              </a:rPr>
              <a:t>تم عقد هذه الورش من قبل الهيئة بثلاث طرق :</a:t>
            </a:r>
          </a:p>
          <a:p>
            <a:pPr marL="571500" indent="-571500" algn="just" rtl="1">
              <a:buFont typeface="Arial" panose="020B0604020202020204" pitchFamily="34" charset="0"/>
              <a:buChar char="•"/>
            </a:pPr>
            <a:r>
              <a:rPr lang="ar-AE" sz="3200" dirty="0" smtClean="0">
                <a:latin typeface="ae_AlMohanad" panose="02060603050605020204" pitchFamily="18" charset="-78"/>
                <a:cs typeface="ae_AlMohanad" panose="02060603050605020204" pitchFamily="18" charset="-78"/>
              </a:rPr>
              <a:t>إما من خلال الورش الحضورية في الهيئة .</a:t>
            </a:r>
          </a:p>
          <a:p>
            <a:pPr marL="571500" indent="-571500" algn="just" rtl="1">
              <a:buFont typeface="Arial" panose="020B0604020202020204" pitchFamily="34" charset="0"/>
              <a:buChar char="•"/>
            </a:pPr>
            <a:r>
              <a:rPr lang="ar-AE" sz="3200" dirty="0" smtClean="0">
                <a:latin typeface="ae_AlMohanad" panose="02060603050605020204" pitchFamily="18" charset="-78"/>
                <a:cs typeface="ae_AlMohanad" panose="02060603050605020204" pitchFamily="18" charset="-78"/>
              </a:rPr>
              <a:t>أو من خلال </a:t>
            </a:r>
            <a:r>
              <a:rPr lang="ar-AE" sz="3200" dirty="0">
                <a:latin typeface="ae_AlMohanad" panose="02060603050605020204" pitchFamily="18" charset="-78"/>
                <a:cs typeface="ae_AlMohanad" panose="02060603050605020204" pitchFamily="18" charset="-78"/>
              </a:rPr>
              <a:t>إرسال الهيئة شخص خبير </a:t>
            </a:r>
            <a:r>
              <a:rPr lang="ar-AE" sz="3200" dirty="0" smtClean="0">
                <a:latin typeface="ae_AlMohanad" panose="02060603050605020204" pitchFamily="18" charset="-78"/>
                <a:cs typeface="ae_AlMohanad" panose="02060603050605020204" pitchFamily="18" charset="-78"/>
              </a:rPr>
              <a:t>للسادة مجلس الإدارة ليعطيهم ورشة </a:t>
            </a:r>
            <a:r>
              <a:rPr lang="ar-AE" sz="3200" dirty="0" err="1" smtClean="0">
                <a:latin typeface="ae_AlMohanad" panose="02060603050605020204" pitchFamily="18" charset="-78"/>
                <a:cs typeface="ae_AlMohanad" panose="02060603050605020204" pitchFamily="18" charset="-78"/>
              </a:rPr>
              <a:t>الحوكمة</a:t>
            </a:r>
            <a:r>
              <a:rPr lang="ar-AE" sz="3200" dirty="0" smtClean="0">
                <a:latin typeface="ae_AlMohanad" panose="02060603050605020204" pitchFamily="18" charset="-78"/>
                <a:cs typeface="ae_AlMohanad" panose="02060603050605020204" pitchFamily="18" charset="-78"/>
              </a:rPr>
              <a:t> .</a:t>
            </a:r>
          </a:p>
          <a:p>
            <a:pPr marL="571500" indent="-571500" algn="just" rtl="1">
              <a:buFont typeface="Arial" panose="020B0604020202020204" pitchFamily="34" charset="0"/>
              <a:buChar char="•"/>
            </a:pPr>
            <a:r>
              <a:rPr lang="ar-AE" sz="3200" dirty="0" smtClean="0">
                <a:latin typeface="ae_AlMohanad" panose="02060603050605020204" pitchFamily="18" charset="-78"/>
                <a:cs typeface="ae_AlMohanad" panose="02060603050605020204" pitchFamily="18" charset="-78"/>
              </a:rPr>
              <a:t>أو من خلال ورش </a:t>
            </a:r>
            <a:r>
              <a:rPr lang="ar-AE" sz="3200" dirty="0" err="1" smtClean="0">
                <a:latin typeface="ae_AlMohanad" panose="02060603050605020204" pitchFamily="18" charset="-78"/>
                <a:cs typeface="ae_AlMohanad" panose="02060603050605020204" pitchFamily="18" charset="-78"/>
              </a:rPr>
              <a:t>حوكمة</a:t>
            </a:r>
            <a:r>
              <a:rPr lang="ar-AE" sz="3200" dirty="0" smtClean="0">
                <a:latin typeface="ae_AlMohanad" panose="02060603050605020204" pitchFamily="18" charset="-78"/>
                <a:cs typeface="ae_AlMohanad" panose="02060603050605020204" pitchFamily="18" charset="-78"/>
              </a:rPr>
              <a:t> عن بعد بخاصية  </a:t>
            </a:r>
            <a:endParaRPr lang="en-US" sz="3200" dirty="0" smtClean="0">
              <a:latin typeface="ae_AlMohanad" panose="02060603050605020204" pitchFamily="18" charset="-78"/>
              <a:cs typeface="ae_AlMohanad" panose="02060603050605020204" pitchFamily="18" charset="-78"/>
            </a:endParaRPr>
          </a:p>
          <a:p>
            <a:pPr algn="just" rtl="1"/>
            <a:r>
              <a:rPr lang="en-US" sz="3200" dirty="0" smtClean="0">
                <a:latin typeface="ae_AlMohanad" panose="02060603050605020204" pitchFamily="18" charset="-78"/>
                <a:cs typeface="ae_AlMohanad" panose="02060603050605020204" pitchFamily="18" charset="-78"/>
              </a:rPr>
              <a:t>Video Conference</a:t>
            </a:r>
            <a:endParaRPr lang="ar-AE" sz="3200" dirty="0">
              <a:latin typeface="ae_AlMohanad" panose="02060603050605020204" pitchFamily="18" charset="-78"/>
              <a:cs typeface="ae_AlMohanad" panose="020606030506050202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639793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1.png"/>
          <p:cNvPicPr>
            <a:picLocks noChangeAspect="1"/>
          </p:cNvPicPr>
          <p:nvPr/>
        </p:nvPicPr>
        <p:blipFill>
          <a:blip r:embed="rId2" cstate="print">
            <a:lum bright="48000"/>
          </a:blip>
          <a:srcRect/>
          <a:stretch>
            <a:fillRect/>
          </a:stretch>
        </p:blipFill>
        <p:spPr bwMode="auto">
          <a:xfrm>
            <a:off x="114300" y="1752600"/>
            <a:ext cx="8763000" cy="1768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SCA 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5715000"/>
            <a:ext cx="1752600" cy="971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28600" y="152400"/>
            <a:ext cx="8534400" cy="811213"/>
          </a:xfrm>
          <a:prstGeom prst="rect">
            <a:avLst/>
          </a:prstGeom>
          <a:gradFill rotWithShape="1">
            <a:gsLst>
              <a:gs pos="0">
                <a:srgbClr val="FFFFFF">
                  <a:gamma/>
                  <a:shade val="46275"/>
                  <a:invGamma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FFFFFF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 algn="ctr"/>
            <a:r>
              <a:rPr lang="ar-AE" sz="3600" b="1" spc="-3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AlMohanad" pitchFamily="18" charset="-78"/>
                <a:cs typeface="ae_AlMohanad" pitchFamily="18" charset="-78"/>
              </a:rPr>
              <a:t>التوعية </a:t>
            </a:r>
            <a:r>
              <a:rPr lang="ar-AE" sz="3600" b="1" spc="-300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AlMohanad" pitchFamily="18" charset="-78"/>
                <a:cs typeface="ae_AlMohanad" pitchFamily="18" charset="-78"/>
              </a:rPr>
              <a:t>بحوكمة</a:t>
            </a:r>
            <a:r>
              <a:rPr lang="ar-AE" sz="3600" b="1" spc="-3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AlMohanad" pitchFamily="18" charset="-78"/>
                <a:cs typeface="ae_AlMohanad" pitchFamily="18" charset="-78"/>
              </a:rPr>
              <a:t> </a:t>
            </a:r>
            <a:r>
              <a:rPr lang="ar-AE" sz="3600" b="1" spc="-3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AlMohanad" pitchFamily="18" charset="-78"/>
                <a:cs typeface="ae_AlMohanad" pitchFamily="18" charset="-78"/>
              </a:rPr>
              <a:t>الشركات </a:t>
            </a:r>
            <a:r>
              <a:rPr lang="en-US" sz="3600" b="1" spc="-3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AlMohanad" pitchFamily="18" charset="-78"/>
                <a:cs typeface="ae_AlMohanad" pitchFamily="18" charset="-78"/>
              </a:rPr>
              <a:t> 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326571" y="1323702"/>
            <a:ext cx="8436429" cy="487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76" indent="-265176" algn="justLow" rtl="1">
              <a:lnSpc>
                <a:spcPct val="80000"/>
              </a:lnSpc>
              <a:spcBef>
                <a:spcPts val="25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ar-AE" sz="2550" b="1" u="sng" dirty="0" smtClean="0">
                <a:latin typeface="ae_AlMohanad" pitchFamily="18" charset="-78"/>
                <a:cs typeface="ae_AlMohanad" pitchFamily="18" charset="-78"/>
              </a:rPr>
              <a:t>ثالثاً: عند إصدار ضوابط </a:t>
            </a:r>
            <a:r>
              <a:rPr lang="ar-AE" sz="2550" b="1" u="sng" dirty="0" err="1" smtClean="0">
                <a:latin typeface="ae_AlMohanad" pitchFamily="18" charset="-78"/>
                <a:cs typeface="ae_AlMohanad" pitchFamily="18" charset="-78"/>
              </a:rPr>
              <a:t>الحوكمة</a:t>
            </a:r>
            <a:r>
              <a:rPr lang="ar-AE" sz="2550" b="1" u="sng" dirty="0" smtClean="0">
                <a:latin typeface="ae_AlMohanad" pitchFamily="18" charset="-78"/>
                <a:cs typeface="ae_AlMohanad" pitchFamily="18" charset="-78"/>
              </a:rPr>
              <a:t> (التطبيق الإلزامي)</a:t>
            </a:r>
          </a:p>
          <a:p>
            <a:pPr marL="0" indent="0" algn="justLow" rtl="1">
              <a:lnSpc>
                <a:spcPct val="80000"/>
              </a:lnSpc>
              <a:spcBef>
                <a:spcPts val="250"/>
              </a:spcBef>
              <a:buClr>
                <a:schemeClr val="accent1"/>
              </a:buClr>
              <a:buSzPct val="80000"/>
              <a:buNone/>
            </a:pPr>
            <a:r>
              <a:rPr lang="ar-AE" sz="2550" b="1" dirty="0" smtClean="0">
                <a:latin typeface="ae_AlMohanad" pitchFamily="18" charset="-78"/>
                <a:cs typeface="ae_AlMohanad" pitchFamily="18" charset="-78"/>
              </a:rPr>
              <a:t>   </a:t>
            </a:r>
            <a:endParaRPr lang="ar-AE" sz="2800" b="1" dirty="0" smtClean="0">
              <a:latin typeface="ae_AlMohanad" pitchFamily="18" charset="-78"/>
              <a:cs typeface="ae_AlMohanad" pitchFamily="18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6571" y="1905000"/>
            <a:ext cx="8284029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ar-AE" sz="2800" b="1" dirty="0" smtClean="0">
                <a:latin typeface="ae_AlMohanad" pitchFamily="18" charset="-78"/>
                <a:cs typeface="ae_AlMohanad" pitchFamily="18" charset="-78"/>
              </a:rPr>
              <a:t>2- قامت </a:t>
            </a:r>
            <a:r>
              <a:rPr lang="ar-AE" sz="2800" b="1" dirty="0">
                <a:latin typeface="ae_AlMohanad" pitchFamily="18" charset="-78"/>
                <a:cs typeface="ae_AlMohanad" pitchFamily="18" charset="-78"/>
              </a:rPr>
              <a:t>الهيئة بعقد ورش عمل وبرامج تدريبية  عن </a:t>
            </a:r>
            <a:r>
              <a:rPr lang="ar-AE" sz="2800" b="1" dirty="0" err="1">
                <a:latin typeface="ae_AlMohanad" pitchFamily="18" charset="-78"/>
                <a:cs typeface="ae_AlMohanad" pitchFamily="18" charset="-78"/>
              </a:rPr>
              <a:t>الحوكمة</a:t>
            </a:r>
            <a:r>
              <a:rPr lang="ar-AE" sz="2800" b="1" dirty="0">
                <a:latin typeface="ae_AlMohanad" pitchFamily="18" charset="-78"/>
                <a:cs typeface="ae_AlMohanad" pitchFamily="18" charset="-78"/>
              </a:rPr>
              <a:t> </a:t>
            </a:r>
            <a:r>
              <a:rPr lang="ar-AE" sz="2800" b="1" dirty="0" smtClean="0">
                <a:latin typeface="ae_AlMohanad" pitchFamily="18" charset="-78"/>
                <a:cs typeface="ae_AlMohanad" pitchFamily="18" charset="-78"/>
              </a:rPr>
              <a:t>موجهة للجمهور وكانت الدعوة عامة .</a:t>
            </a:r>
          </a:p>
          <a:p>
            <a:pPr algn="just" rtl="1"/>
            <a:r>
              <a:rPr lang="ar-AE" sz="2800" b="1" dirty="0" smtClean="0">
                <a:latin typeface="ae_AlMohanad" pitchFamily="18" charset="-78"/>
                <a:cs typeface="ae_AlMohanad" pitchFamily="18" charset="-78"/>
              </a:rPr>
              <a:t>تمت مراعاة أن تكون الورش مساءً ومجانية ولغتها سهلة للغاية.</a:t>
            </a:r>
          </a:p>
          <a:p>
            <a:pPr algn="just" rtl="1"/>
            <a:r>
              <a:rPr lang="ar-AE" sz="2800" b="1" dirty="0" smtClean="0">
                <a:latin typeface="ae_AlMohanad" pitchFamily="18" charset="-78"/>
                <a:cs typeface="ae_AlMohanad" pitchFamily="18" charset="-78"/>
              </a:rPr>
              <a:t>تمت الدعوة لها من خلال موقع الهيئة الإلكتروني .</a:t>
            </a:r>
          </a:p>
          <a:p>
            <a:pPr algn="just" rtl="1"/>
            <a:r>
              <a:rPr lang="ar-AE" sz="2800" b="1" dirty="0" smtClean="0">
                <a:latin typeface="ae_AlMohanad" pitchFamily="18" charset="-78"/>
                <a:cs typeface="ae_AlMohanad" pitchFamily="18" charset="-78"/>
              </a:rPr>
              <a:t>ومن خلال إعلانات في الصحف .</a:t>
            </a:r>
          </a:p>
          <a:p>
            <a:pPr algn="just" rtl="1"/>
            <a:r>
              <a:rPr lang="ar-AE" sz="2800" b="1" dirty="0" smtClean="0">
                <a:latin typeface="ae_AlMohanad" pitchFamily="18" charset="-78"/>
                <a:cs typeface="ae_AlMohanad" pitchFamily="18" charset="-78"/>
              </a:rPr>
              <a:t>ومن خلال الرسائل النصية التي تم إرسالها من خلال الأسواق على هواتف المستثمرين. </a:t>
            </a:r>
            <a:endParaRPr lang="ar-AE" sz="2800" dirty="0"/>
          </a:p>
        </p:txBody>
      </p:sp>
    </p:spTree>
    <p:extLst>
      <p:ext uri="{BB962C8B-B14F-4D97-AF65-F5344CB8AC3E}">
        <p14:creationId xmlns:p14="http://schemas.microsoft.com/office/powerpoint/2010/main" val="290415774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1.png"/>
          <p:cNvPicPr>
            <a:picLocks noChangeAspect="1"/>
          </p:cNvPicPr>
          <p:nvPr/>
        </p:nvPicPr>
        <p:blipFill>
          <a:blip r:embed="rId2" cstate="print">
            <a:lum bright="48000"/>
          </a:blip>
          <a:srcRect/>
          <a:stretch>
            <a:fillRect/>
          </a:stretch>
        </p:blipFill>
        <p:spPr bwMode="auto">
          <a:xfrm>
            <a:off x="114300" y="1752600"/>
            <a:ext cx="8763000" cy="1768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SCA 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5715000"/>
            <a:ext cx="1752600" cy="971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28600" y="152400"/>
            <a:ext cx="8534400" cy="811213"/>
          </a:xfrm>
          <a:prstGeom prst="rect">
            <a:avLst/>
          </a:prstGeom>
          <a:gradFill rotWithShape="1">
            <a:gsLst>
              <a:gs pos="0">
                <a:srgbClr val="FFFFFF">
                  <a:gamma/>
                  <a:shade val="46275"/>
                  <a:invGamma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FFFFFF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 algn="ctr"/>
            <a:r>
              <a:rPr lang="ar-AE" sz="3600" b="1" spc="-3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AlMohanad" pitchFamily="18" charset="-78"/>
                <a:cs typeface="ae_AlMohanad" pitchFamily="18" charset="-78"/>
              </a:rPr>
              <a:t>التوعية </a:t>
            </a:r>
            <a:r>
              <a:rPr lang="ar-AE" sz="3600" b="1" spc="-300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AlMohanad" pitchFamily="18" charset="-78"/>
                <a:cs typeface="ae_AlMohanad" pitchFamily="18" charset="-78"/>
              </a:rPr>
              <a:t>بحوكمة</a:t>
            </a:r>
            <a:r>
              <a:rPr lang="ar-AE" sz="3600" b="1" spc="-3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AlMohanad" pitchFamily="18" charset="-78"/>
                <a:cs typeface="ae_AlMohanad" pitchFamily="18" charset="-78"/>
              </a:rPr>
              <a:t> </a:t>
            </a:r>
            <a:r>
              <a:rPr lang="ar-AE" sz="3600" b="1" spc="-3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AlMohanad" pitchFamily="18" charset="-78"/>
                <a:cs typeface="ae_AlMohanad" pitchFamily="18" charset="-78"/>
              </a:rPr>
              <a:t>الشركات </a:t>
            </a:r>
            <a:r>
              <a:rPr lang="en-US" sz="3600" b="1" spc="-3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AlMohanad" pitchFamily="18" charset="-78"/>
                <a:cs typeface="ae_AlMohanad" pitchFamily="18" charset="-78"/>
              </a:rPr>
              <a:t> 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326571" y="1323702"/>
            <a:ext cx="8436429" cy="487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76" indent="-265176" algn="justLow" rtl="1">
              <a:lnSpc>
                <a:spcPct val="80000"/>
              </a:lnSpc>
              <a:spcBef>
                <a:spcPts val="25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ar-AE" sz="2550" b="1" u="sng" dirty="0" smtClean="0">
                <a:latin typeface="ae_AlMohanad" pitchFamily="18" charset="-78"/>
                <a:cs typeface="ae_AlMohanad" pitchFamily="18" charset="-78"/>
              </a:rPr>
              <a:t>ثالثاً: عند إصدار ضوابط </a:t>
            </a:r>
            <a:r>
              <a:rPr lang="ar-AE" sz="2550" b="1" u="sng" dirty="0" err="1" smtClean="0">
                <a:latin typeface="ae_AlMohanad" pitchFamily="18" charset="-78"/>
                <a:cs typeface="ae_AlMohanad" pitchFamily="18" charset="-78"/>
              </a:rPr>
              <a:t>الحوكمة</a:t>
            </a:r>
            <a:r>
              <a:rPr lang="ar-AE" sz="2550" b="1" u="sng" dirty="0" smtClean="0">
                <a:latin typeface="ae_AlMohanad" pitchFamily="18" charset="-78"/>
                <a:cs typeface="ae_AlMohanad" pitchFamily="18" charset="-78"/>
              </a:rPr>
              <a:t> (التطبيق الإلزامي)</a:t>
            </a:r>
          </a:p>
          <a:p>
            <a:pPr marL="0" indent="0" algn="justLow" rtl="1">
              <a:lnSpc>
                <a:spcPct val="80000"/>
              </a:lnSpc>
              <a:spcBef>
                <a:spcPts val="250"/>
              </a:spcBef>
              <a:buClr>
                <a:schemeClr val="accent1"/>
              </a:buClr>
              <a:buSzPct val="80000"/>
              <a:buNone/>
            </a:pPr>
            <a:r>
              <a:rPr lang="ar-AE" sz="2550" b="1" dirty="0" smtClean="0">
                <a:latin typeface="ae_AlMohanad" pitchFamily="18" charset="-78"/>
                <a:cs typeface="ae_AlMohanad" pitchFamily="18" charset="-78"/>
              </a:rPr>
              <a:t>   </a:t>
            </a:r>
            <a:endParaRPr lang="ar-AE" sz="2800" b="1" dirty="0" smtClean="0">
              <a:latin typeface="ae_AlMohanad" pitchFamily="18" charset="-78"/>
              <a:cs typeface="ae_AlMohanad" pitchFamily="18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6571" y="1905000"/>
            <a:ext cx="8284029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ar-AE" sz="2800" b="1" dirty="0" smtClean="0">
                <a:latin typeface="ae_AlMohanad" pitchFamily="18" charset="-78"/>
                <a:cs typeface="ae_AlMohanad" pitchFamily="18" charset="-78"/>
              </a:rPr>
              <a:t>3- في السنة الأولى من التطبيق الإلزامي </a:t>
            </a:r>
            <a:r>
              <a:rPr lang="ar-AE" sz="2800" b="1" dirty="0">
                <a:latin typeface="ae_AlMohanad" pitchFamily="18" charset="-78"/>
                <a:cs typeface="ae_AlMohanad" pitchFamily="18" charset="-78"/>
              </a:rPr>
              <a:t>2010 فإن مجلس إدارة الهيئة قد قرر إنشاء جائزة للشركات المدرجة في الأسواق والملتزمة بتطبيق ضوابط </a:t>
            </a:r>
            <a:r>
              <a:rPr lang="ar-AE" sz="2800" b="1" dirty="0" err="1">
                <a:latin typeface="ae_AlMohanad" pitchFamily="18" charset="-78"/>
                <a:cs typeface="ae_AlMohanad" pitchFamily="18" charset="-78"/>
              </a:rPr>
              <a:t>حوكمة</a:t>
            </a:r>
            <a:r>
              <a:rPr lang="ar-AE" sz="2800" b="1" dirty="0">
                <a:latin typeface="ae_AlMohanad" pitchFamily="18" charset="-78"/>
                <a:cs typeface="ae_AlMohanad" pitchFamily="18" charset="-78"/>
              </a:rPr>
              <a:t> الشركات الصادرة عن الهيئة</a:t>
            </a:r>
            <a:r>
              <a:rPr lang="ar-AE" sz="2800" b="1" dirty="0" smtClean="0">
                <a:latin typeface="ae_AlMohanad" pitchFamily="18" charset="-78"/>
                <a:cs typeface="ae_AlMohanad" pitchFamily="18" charset="-78"/>
              </a:rPr>
              <a:t>.</a:t>
            </a:r>
          </a:p>
          <a:p>
            <a:pPr algn="just" rtl="1"/>
            <a:r>
              <a:rPr lang="ar-AE" sz="2800" b="1" dirty="0" smtClean="0">
                <a:latin typeface="ae_AlMohanad" pitchFamily="18" charset="-78"/>
                <a:cs typeface="ae_AlMohanad" pitchFamily="18" charset="-78"/>
              </a:rPr>
              <a:t>منحت هذه الجائزة للعشرين شركة الأولى التي </a:t>
            </a:r>
            <a:r>
              <a:rPr lang="ar-AE" sz="2800" b="1" dirty="0" err="1" smtClean="0">
                <a:latin typeface="ae_AlMohanad" pitchFamily="18" charset="-78"/>
                <a:cs typeface="ae_AlMohanad" pitchFamily="18" charset="-78"/>
              </a:rPr>
              <a:t>إلتزمت</a:t>
            </a:r>
            <a:r>
              <a:rPr lang="ar-AE" sz="2800" b="1" dirty="0" smtClean="0">
                <a:latin typeface="ae_AlMohanad" pitchFamily="18" charset="-78"/>
                <a:cs typeface="ae_AlMohanad" pitchFamily="18" charset="-78"/>
              </a:rPr>
              <a:t> بالتطبيق الكامل لضوابط </a:t>
            </a:r>
            <a:r>
              <a:rPr lang="ar-AE" sz="2800" b="1" dirty="0" err="1" smtClean="0">
                <a:latin typeface="ae_AlMohanad" pitchFamily="18" charset="-78"/>
                <a:cs typeface="ae_AlMohanad" pitchFamily="18" charset="-78"/>
              </a:rPr>
              <a:t>الحوكمة</a:t>
            </a:r>
            <a:r>
              <a:rPr lang="ar-AE" sz="2800" b="1" dirty="0" smtClean="0">
                <a:latin typeface="ae_AlMohanad" pitchFamily="18" charset="-78"/>
                <a:cs typeface="ae_AlMohanad" pitchFamily="18" charset="-78"/>
              </a:rPr>
              <a:t> في حفل كبير حضرته جميع وسائل الإعلام.</a:t>
            </a:r>
            <a:endParaRPr lang="ar-AE" sz="2800" b="1" dirty="0">
              <a:latin typeface="ae_AlMohanad" pitchFamily="18" charset="-78"/>
              <a:cs typeface="ae_AlMohanad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7759252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1.png"/>
          <p:cNvPicPr>
            <a:picLocks noChangeAspect="1"/>
          </p:cNvPicPr>
          <p:nvPr/>
        </p:nvPicPr>
        <p:blipFill>
          <a:blip r:embed="rId2" cstate="print">
            <a:lum bright="48000"/>
          </a:blip>
          <a:srcRect/>
          <a:stretch>
            <a:fillRect/>
          </a:stretch>
        </p:blipFill>
        <p:spPr bwMode="auto">
          <a:xfrm>
            <a:off x="114300" y="1752600"/>
            <a:ext cx="8763000" cy="1768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SCA 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5715000"/>
            <a:ext cx="1752600" cy="971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28600" y="152400"/>
            <a:ext cx="8534400" cy="811213"/>
          </a:xfrm>
          <a:prstGeom prst="rect">
            <a:avLst/>
          </a:prstGeom>
          <a:gradFill rotWithShape="1">
            <a:gsLst>
              <a:gs pos="0">
                <a:srgbClr val="FFFFFF">
                  <a:gamma/>
                  <a:shade val="46275"/>
                  <a:invGamma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FFFFFF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 algn="ctr"/>
            <a:r>
              <a:rPr lang="ar-AE" sz="3600" b="1" spc="-3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AlMohanad" pitchFamily="18" charset="-78"/>
                <a:cs typeface="ae_AlMohanad" pitchFamily="18" charset="-78"/>
              </a:rPr>
              <a:t>التوعية </a:t>
            </a:r>
            <a:r>
              <a:rPr lang="ar-AE" sz="3600" b="1" spc="-300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AlMohanad" pitchFamily="18" charset="-78"/>
                <a:cs typeface="ae_AlMohanad" pitchFamily="18" charset="-78"/>
              </a:rPr>
              <a:t>بحوكمة</a:t>
            </a:r>
            <a:r>
              <a:rPr lang="ar-AE" sz="3600" b="1" spc="-3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AlMohanad" pitchFamily="18" charset="-78"/>
                <a:cs typeface="ae_AlMohanad" pitchFamily="18" charset="-78"/>
              </a:rPr>
              <a:t> </a:t>
            </a:r>
            <a:r>
              <a:rPr lang="ar-AE" sz="3600" b="1" spc="-3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AlMohanad" pitchFamily="18" charset="-78"/>
                <a:cs typeface="ae_AlMohanad" pitchFamily="18" charset="-78"/>
              </a:rPr>
              <a:t>الشركات </a:t>
            </a:r>
            <a:r>
              <a:rPr lang="en-US" sz="3600" b="1" spc="-3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AlMohanad" pitchFamily="18" charset="-78"/>
                <a:cs typeface="ae_AlMohanad" pitchFamily="18" charset="-78"/>
              </a:rPr>
              <a:t> 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326570" y="1083171"/>
            <a:ext cx="8436429" cy="487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76" indent="-265176" algn="justLow" rtl="1">
              <a:lnSpc>
                <a:spcPct val="80000"/>
              </a:lnSpc>
              <a:spcBef>
                <a:spcPts val="25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ar-AE" sz="2550" b="1" u="sng" dirty="0" smtClean="0">
                <a:latin typeface="ae_AlMohanad" pitchFamily="18" charset="-78"/>
                <a:cs typeface="ae_AlMohanad" pitchFamily="18" charset="-78"/>
              </a:rPr>
              <a:t>ثالثاً: عند إصدار ضوابط </a:t>
            </a:r>
            <a:r>
              <a:rPr lang="ar-AE" sz="2550" b="1" u="sng" dirty="0" err="1" smtClean="0">
                <a:latin typeface="ae_AlMohanad" pitchFamily="18" charset="-78"/>
                <a:cs typeface="ae_AlMohanad" pitchFamily="18" charset="-78"/>
              </a:rPr>
              <a:t>الحوكمة</a:t>
            </a:r>
            <a:r>
              <a:rPr lang="ar-AE" sz="2550" b="1" u="sng" dirty="0" smtClean="0">
                <a:latin typeface="ae_AlMohanad" pitchFamily="18" charset="-78"/>
                <a:cs typeface="ae_AlMohanad" pitchFamily="18" charset="-78"/>
              </a:rPr>
              <a:t> (التطبيق الإلزامي)</a:t>
            </a:r>
          </a:p>
        </p:txBody>
      </p:sp>
      <p:sp>
        <p:nvSpPr>
          <p:cNvPr id="3" name="Rectangle 2"/>
          <p:cNvSpPr/>
          <p:nvPr/>
        </p:nvSpPr>
        <p:spPr>
          <a:xfrm>
            <a:off x="326571" y="1715635"/>
            <a:ext cx="843642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ar-AE" sz="2800" b="1" dirty="0" smtClean="0">
                <a:latin typeface="ae_AlMohanad" pitchFamily="18" charset="-78"/>
                <a:cs typeface="ae_AlMohanad" pitchFamily="18" charset="-78"/>
              </a:rPr>
              <a:t>4-أ تضمين مواضيع </a:t>
            </a:r>
            <a:r>
              <a:rPr lang="ar-AE" sz="2800" b="1" dirty="0" err="1" smtClean="0">
                <a:latin typeface="ae_AlMohanad" pitchFamily="18" charset="-78"/>
                <a:cs typeface="ae_AlMohanad" pitchFamily="18" charset="-78"/>
              </a:rPr>
              <a:t>الحوكمة</a:t>
            </a:r>
            <a:r>
              <a:rPr lang="ar-AE" sz="2800" b="1" dirty="0" smtClean="0">
                <a:latin typeface="ae_AlMohanad" pitchFamily="18" charset="-78"/>
                <a:cs typeface="ae_AlMohanad" pitchFamily="18" charset="-78"/>
              </a:rPr>
              <a:t> ضمن المجلة الدورية التي تصدرها الهيئة وهي مجلة أوراق مالية 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6572" y="2669575"/>
            <a:ext cx="8550728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1"/>
            <a:r>
              <a:rPr lang="ar-AE" sz="2800" b="1" dirty="0">
                <a:latin typeface="ae_AlMohanad" pitchFamily="18" charset="-78"/>
                <a:cs typeface="ae_AlMohanad" pitchFamily="18" charset="-78"/>
              </a:rPr>
              <a:t>4-ب إصدار منشورات تتعلق </a:t>
            </a:r>
            <a:r>
              <a:rPr lang="ar-AE" sz="2800" b="1" dirty="0" err="1">
                <a:latin typeface="ae_AlMohanad" pitchFamily="18" charset="-78"/>
                <a:cs typeface="ae_AlMohanad" pitchFamily="18" charset="-78"/>
              </a:rPr>
              <a:t>بالحوكمة</a:t>
            </a:r>
            <a:r>
              <a:rPr lang="ar-AE" sz="2800" b="1" dirty="0">
                <a:latin typeface="ae_AlMohanad" pitchFamily="18" charset="-78"/>
                <a:cs typeface="ae_AlMohanad" pitchFamily="18" charset="-78"/>
              </a:rPr>
              <a:t> مثل ما قامت الهيئة بإصداره على شكل كتيب تحت عنوان « دليل </a:t>
            </a:r>
            <a:r>
              <a:rPr lang="ar-AE" sz="2800" b="1" dirty="0" err="1">
                <a:latin typeface="ae_AlMohanad" pitchFamily="18" charset="-78"/>
                <a:cs typeface="ae_AlMohanad" pitchFamily="18" charset="-78"/>
              </a:rPr>
              <a:t>حوكمة</a:t>
            </a:r>
            <a:r>
              <a:rPr lang="ar-AE" sz="2800" b="1" dirty="0">
                <a:latin typeface="ae_AlMohanad" pitchFamily="18" charset="-78"/>
                <a:cs typeface="ae_AlMohanad" pitchFamily="18" charset="-78"/>
              </a:rPr>
              <a:t> الشركات المساهمة العامة </a:t>
            </a:r>
          </a:p>
        </p:txBody>
      </p:sp>
      <p:pic>
        <p:nvPicPr>
          <p:cNvPr id="1026" name="Picture 2" descr="C:\Users\sca30\AppData\Local\Microsoft\Windows\Temporary Internet Files\Content.Outlook\C1OOHOSD\دليل حوكمة الشركات المساهمة العامة_Page_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2" y="3581400"/>
            <a:ext cx="5693228" cy="3012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296767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SCA 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5715000"/>
            <a:ext cx="1752600" cy="971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28600" y="152400"/>
            <a:ext cx="8534400" cy="811213"/>
          </a:xfrm>
          <a:prstGeom prst="rect">
            <a:avLst/>
          </a:prstGeom>
          <a:gradFill rotWithShape="1">
            <a:gsLst>
              <a:gs pos="0">
                <a:srgbClr val="FFFFFF">
                  <a:gamma/>
                  <a:shade val="46275"/>
                  <a:invGamma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FFFFFF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 algn="ctr"/>
            <a:r>
              <a:rPr lang="ar-AE" sz="3600" b="1" spc="-3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AlMohanad" pitchFamily="18" charset="-78"/>
                <a:cs typeface="ae_AlMohanad" pitchFamily="18" charset="-78"/>
              </a:rPr>
              <a:t>التوعية </a:t>
            </a:r>
            <a:r>
              <a:rPr lang="ar-AE" sz="3600" b="1" spc="-300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AlMohanad" pitchFamily="18" charset="-78"/>
                <a:cs typeface="ae_AlMohanad" pitchFamily="18" charset="-78"/>
              </a:rPr>
              <a:t>بحوكمة</a:t>
            </a:r>
            <a:r>
              <a:rPr lang="ar-AE" sz="3600" b="1" spc="-3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AlMohanad" pitchFamily="18" charset="-78"/>
                <a:cs typeface="ae_AlMohanad" pitchFamily="18" charset="-78"/>
              </a:rPr>
              <a:t> </a:t>
            </a:r>
            <a:r>
              <a:rPr lang="ar-AE" sz="3600" b="1" spc="-3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AlMohanad" pitchFamily="18" charset="-78"/>
                <a:cs typeface="ae_AlMohanad" pitchFamily="18" charset="-78"/>
              </a:rPr>
              <a:t>الشركات </a:t>
            </a:r>
            <a:r>
              <a:rPr lang="en-US" sz="3600" b="1" spc="-3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AlMohanad" pitchFamily="18" charset="-78"/>
                <a:cs typeface="ae_AlMohanad" pitchFamily="18" charset="-78"/>
              </a:rPr>
              <a:t> 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326570" y="1083171"/>
            <a:ext cx="8436429" cy="487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76" indent="-265176" algn="justLow" rtl="1">
              <a:lnSpc>
                <a:spcPct val="80000"/>
              </a:lnSpc>
              <a:spcBef>
                <a:spcPts val="25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endParaRPr lang="ar-AE" sz="2550" b="1" u="sng" dirty="0" smtClean="0">
              <a:latin typeface="ae_AlMohanad" pitchFamily="18" charset="-78"/>
              <a:cs typeface="ae_AlMohanad" pitchFamily="18" charset="-78"/>
            </a:endParaRPr>
          </a:p>
          <a:p>
            <a:pPr marL="265176" indent="-265176" algn="justLow" rtl="1">
              <a:lnSpc>
                <a:spcPct val="80000"/>
              </a:lnSpc>
              <a:spcBef>
                <a:spcPts val="25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ar-AE" b="1" u="sng" dirty="0" smtClean="0">
                <a:latin typeface="ae_AlMohanad" pitchFamily="18" charset="-78"/>
                <a:cs typeface="ae_AlMohanad" pitchFamily="18" charset="-78"/>
              </a:rPr>
              <a:t>ثالثاً: عند إصدار ضوابط </a:t>
            </a:r>
            <a:r>
              <a:rPr lang="ar-AE" b="1" u="sng" dirty="0" err="1" smtClean="0">
                <a:latin typeface="ae_AlMohanad" pitchFamily="18" charset="-78"/>
                <a:cs typeface="ae_AlMohanad" pitchFamily="18" charset="-78"/>
              </a:rPr>
              <a:t>الحوكمة</a:t>
            </a:r>
            <a:r>
              <a:rPr lang="ar-AE" b="1" u="sng" dirty="0" smtClean="0">
                <a:latin typeface="ae_AlMohanad" pitchFamily="18" charset="-78"/>
                <a:cs typeface="ae_AlMohanad" pitchFamily="18" charset="-78"/>
              </a:rPr>
              <a:t> (التطبيق الإلزامي)</a:t>
            </a:r>
          </a:p>
        </p:txBody>
      </p:sp>
      <p:sp>
        <p:nvSpPr>
          <p:cNvPr id="3" name="Rectangle 2"/>
          <p:cNvSpPr/>
          <p:nvPr/>
        </p:nvSpPr>
        <p:spPr>
          <a:xfrm>
            <a:off x="326569" y="2438400"/>
            <a:ext cx="8436429" cy="917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76" indent="-265176" algn="justLow" rtl="1">
              <a:lnSpc>
                <a:spcPct val="80000"/>
              </a:lnSpc>
              <a:spcBef>
                <a:spcPts val="250"/>
              </a:spcBef>
              <a:buClr>
                <a:schemeClr val="accent1"/>
              </a:buClr>
              <a:buSzPct val="80000"/>
            </a:pPr>
            <a:r>
              <a:rPr lang="ar-AE" sz="3200" b="1" dirty="0">
                <a:latin typeface="ae_AlMohanad" pitchFamily="18" charset="-78"/>
                <a:cs typeface="ae_AlMohanad" pitchFamily="18" charset="-78"/>
              </a:rPr>
              <a:t>4-ج  كتابة مقالات وبيانات صحفية. </a:t>
            </a:r>
          </a:p>
          <a:p>
            <a:pPr algn="just" rtl="1"/>
            <a:r>
              <a:rPr lang="ar-AE" sz="2800" b="1" dirty="0" smtClean="0">
                <a:latin typeface="ae_AlMohanad" pitchFamily="18" charset="-78"/>
                <a:cs typeface="ae_AlMohanad" pitchFamily="18" charset="-78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" y="3880333"/>
            <a:ext cx="8229600" cy="150810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1"/>
            <a:r>
              <a:rPr lang="ar-AE" sz="3200" b="1" dirty="0">
                <a:latin typeface="ae_AlMohanad" pitchFamily="18" charset="-78"/>
                <a:cs typeface="ae_AlMohanad" pitchFamily="18" charset="-78"/>
              </a:rPr>
              <a:t>4-د تقديم محاضرات لطلبة كليات الحقوق والمالية </a:t>
            </a:r>
            <a:r>
              <a:rPr lang="ar-AE" sz="3200" b="1" dirty="0" err="1">
                <a:latin typeface="ae_AlMohanad" pitchFamily="18" charset="-78"/>
                <a:cs typeface="ae_AlMohanad" pitchFamily="18" charset="-78"/>
              </a:rPr>
              <a:t>والإقتصاد</a:t>
            </a:r>
            <a:r>
              <a:rPr lang="ar-AE" sz="3200" b="1" dirty="0">
                <a:latin typeface="ae_AlMohanad" pitchFamily="18" charset="-78"/>
                <a:cs typeface="ae_AlMohanad" pitchFamily="18" charset="-78"/>
              </a:rPr>
              <a:t> بشأن حوكة الشركات .</a:t>
            </a:r>
          </a:p>
          <a:p>
            <a:pPr algn="just" rtl="1"/>
            <a:endParaRPr lang="ar-AE" sz="2800" b="1" dirty="0" smtClean="0">
              <a:latin typeface="ae_AlMohanad" pitchFamily="18" charset="-78"/>
              <a:cs typeface="ae_AlMohanad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5867380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SCA 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5715000"/>
            <a:ext cx="1752600" cy="971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28600" y="152400"/>
            <a:ext cx="8534400" cy="811213"/>
          </a:xfrm>
          <a:prstGeom prst="rect">
            <a:avLst/>
          </a:prstGeom>
          <a:gradFill rotWithShape="1">
            <a:gsLst>
              <a:gs pos="0">
                <a:srgbClr val="FFFFFF">
                  <a:gamma/>
                  <a:shade val="46275"/>
                  <a:invGamma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FFFFFF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 algn="ctr"/>
            <a:r>
              <a:rPr lang="ar-AE" sz="3600" b="1" spc="-3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AlMohanad" pitchFamily="18" charset="-78"/>
                <a:cs typeface="ae_AlMohanad" pitchFamily="18" charset="-78"/>
              </a:rPr>
              <a:t>التوعية </a:t>
            </a:r>
            <a:r>
              <a:rPr lang="ar-AE" sz="3600" b="1" spc="-300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AlMohanad" pitchFamily="18" charset="-78"/>
                <a:cs typeface="ae_AlMohanad" pitchFamily="18" charset="-78"/>
              </a:rPr>
              <a:t>بحوكمة</a:t>
            </a:r>
            <a:r>
              <a:rPr lang="ar-AE" sz="3600" b="1" spc="-3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AlMohanad" pitchFamily="18" charset="-78"/>
                <a:cs typeface="ae_AlMohanad" pitchFamily="18" charset="-78"/>
              </a:rPr>
              <a:t> </a:t>
            </a:r>
            <a:r>
              <a:rPr lang="ar-AE" sz="3600" b="1" spc="-3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AlMohanad" pitchFamily="18" charset="-78"/>
                <a:cs typeface="ae_AlMohanad" pitchFamily="18" charset="-78"/>
              </a:rPr>
              <a:t>الشركات </a:t>
            </a:r>
            <a:r>
              <a:rPr lang="en-US" sz="3600" b="1" spc="-3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AlMohanad" pitchFamily="18" charset="-78"/>
                <a:cs typeface="ae_AlMohanad" pitchFamily="18" charset="-78"/>
              </a:rPr>
              <a:t> 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326570" y="1083171"/>
            <a:ext cx="8436429" cy="487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76" indent="-265176" algn="justLow" rtl="1">
              <a:lnSpc>
                <a:spcPct val="80000"/>
              </a:lnSpc>
              <a:spcBef>
                <a:spcPts val="25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ar-AE" sz="2550" b="1" u="sng" dirty="0" smtClean="0">
                <a:latin typeface="ae_AlMohanad" pitchFamily="18" charset="-78"/>
                <a:cs typeface="ae_AlMohanad" pitchFamily="18" charset="-78"/>
              </a:rPr>
              <a:t>ثالثاً: عند إصدار ضوابط </a:t>
            </a:r>
            <a:r>
              <a:rPr lang="ar-AE" sz="2550" b="1" u="sng" dirty="0" err="1" smtClean="0">
                <a:latin typeface="ae_AlMohanad" pitchFamily="18" charset="-78"/>
                <a:cs typeface="ae_AlMohanad" pitchFamily="18" charset="-78"/>
              </a:rPr>
              <a:t>الحوكمة</a:t>
            </a:r>
            <a:r>
              <a:rPr lang="ar-AE" sz="2550" b="1" u="sng" dirty="0" smtClean="0">
                <a:latin typeface="ae_AlMohanad" pitchFamily="18" charset="-78"/>
                <a:cs typeface="ae_AlMohanad" pitchFamily="18" charset="-78"/>
              </a:rPr>
              <a:t> (التطبيق الإلزامي)</a:t>
            </a:r>
          </a:p>
        </p:txBody>
      </p:sp>
      <p:sp>
        <p:nvSpPr>
          <p:cNvPr id="3" name="Rectangle 2"/>
          <p:cNvSpPr/>
          <p:nvPr/>
        </p:nvSpPr>
        <p:spPr>
          <a:xfrm>
            <a:off x="326571" y="1715635"/>
            <a:ext cx="843642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ar-AE" sz="2800" b="1" dirty="0" smtClean="0">
                <a:latin typeface="ae_AlMohanad" pitchFamily="18" charset="-78"/>
                <a:cs typeface="ae_AlMohanad" pitchFamily="18" charset="-78"/>
              </a:rPr>
              <a:t>4-ه تقديم محاضرات وورش عمل وبرامج متخصصة للسيدات من </a:t>
            </a:r>
            <a:r>
              <a:rPr lang="ar-AE" sz="2800" b="1" dirty="0">
                <a:latin typeface="ae_AlMohanad" pitchFamily="18" charset="-78"/>
                <a:cs typeface="ae_AlMohanad" pitchFamily="18" charset="-78"/>
              </a:rPr>
              <a:t>أجل </a:t>
            </a:r>
            <a:r>
              <a:rPr lang="ar-SA" sz="2800" b="1" dirty="0">
                <a:latin typeface="ae_AlMohanad" pitchFamily="18" charset="-78"/>
                <a:cs typeface="ae_AlMohanad" pitchFamily="18" charset="-78"/>
              </a:rPr>
              <a:t>نشر وتعزيز مفاهيم </a:t>
            </a:r>
            <a:r>
              <a:rPr lang="ar-SA" sz="2800" b="1" dirty="0" err="1">
                <a:latin typeface="ae_AlMohanad" pitchFamily="18" charset="-78"/>
                <a:cs typeface="ae_AlMohanad" pitchFamily="18" charset="-78"/>
              </a:rPr>
              <a:t>حوكمة</a:t>
            </a:r>
            <a:r>
              <a:rPr lang="ar-SA" sz="2800" b="1" dirty="0">
                <a:latin typeface="ae_AlMohanad" pitchFamily="18" charset="-78"/>
                <a:cs typeface="ae_AlMohanad" pitchFamily="18" charset="-78"/>
              </a:rPr>
              <a:t> الشركات </a:t>
            </a:r>
            <a:r>
              <a:rPr lang="ar-AE" sz="2800" b="1" dirty="0" smtClean="0">
                <a:latin typeface="ae_AlMohanad" pitchFamily="18" charset="-78"/>
                <a:cs typeface="ae_AlMohanad" pitchFamily="18" charset="-78"/>
              </a:rPr>
              <a:t>.</a:t>
            </a:r>
          </a:p>
          <a:p>
            <a:pPr algn="just" rtl="1"/>
            <a:r>
              <a:rPr lang="ar-SA" sz="2800" b="1" dirty="0" smtClean="0">
                <a:latin typeface="ae_AlMohanad" pitchFamily="18" charset="-78"/>
                <a:cs typeface="ae_AlMohanad" pitchFamily="18" charset="-78"/>
              </a:rPr>
              <a:t> </a:t>
            </a:r>
            <a:endParaRPr lang="ar-AE" sz="2800" b="1" dirty="0">
              <a:latin typeface="ae_AlMohanad" pitchFamily="18" charset="-78"/>
              <a:cs typeface="ae_AlMohanad" pitchFamily="18" charset="-78"/>
            </a:endParaRPr>
          </a:p>
          <a:p>
            <a:pPr algn="just" rtl="1"/>
            <a:r>
              <a:rPr lang="ar-SA" sz="2800" b="1" dirty="0">
                <a:latin typeface="ae_AlMohanad" pitchFamily="18" charset="-78"/>
                <a:cs typeface="ae_AlMohanad" pitchFamily="18" charset="-78"/>
              </a:rPr>
              <a:t>حرصا على تمكين المرأة الإماراتية وتشجيعها على ممارسة دور أكبر في مجالس إدارة الشركات المساهمة العامة المدرجة </a:t>
            </a:r>
            <a:r>
              <a:rPr lang="ar-AE" sz="2800" b="1" dirty="0">
                <a:latin typeface="ae_AlMohanad" pitchFamily="18" charset="-78"/>
                <a:cs typeface="ae_AlMohanad" pitchFamily="18" charset="-78"/>
              </a:rPr>
              <a:t>و</a:t>
            </a:r>
            <a:r>
              <a:rPr lang="ar-SA" sz="2800" b="1" dirty="0">
                <a:latin typeface="ae_AlMohanad" pitchFamily="18" charset="-78"/>
                <a:cs typeface="ae_AlMohanad" pitchFamily="18" charset="-78"/>
              </a:rPr>
              <a:t>زيادة مشاركتها الإدارة التنفيذية العليا لهذه الشركات</a:t>
            </a:r>
            <a:r>
              <a:rPr lang="ar-AE" sz="2800" b="1" dirty="0">
                <a:latin typeface="ae_AlMohanad" pitchFamily="18" charset="-78"/>
                <a:cs typeface="ae_AlMohanad" pitchFamily="18" charset="-7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0771653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SCA 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5715000"/>
            <a:ext cx="1752600" cy="971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28600" y="152400"/>
            <a:ext cx="8534400" cy="811213"/>
          </a:xfrm>
          <a:prstGeom prst="rect">
            <a:avLst/>
          </a:prstGeom>
          <a:gradFill rotWithShape="1">
            <a:gsLst>
              <a:gs pos="0">
                <a:srgbClr val="FFFFFF">
                  <a:gamma/>
                  <a:shade val="46275"/>
                  <a:invGamma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FFFFFF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 algn="ctr"/>
            <a:r>
              <a:rPr lang="ar-AE" sz="3600" b="1" spc="-3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AlMohanad" pitchFamily="18" charset="-78"/>
                <a:cs typeface="ae_AlMohanad" pitchFamily="18" charset="-78"/>
              </a:rPr>
              <a:t>التوعية </a:t>
            </a:r>
            <a:r>
              <a:rPr lang="ar-AE" sz="3600" b="1" spc="-300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AlMohanad" pitchFamily="18" charset="-78"/>
                <a:cs typeface="ae_AlMohanad" pitchFamily="18" charset="-78"/>
              </a:rPr>
              <a:t>بحوكمة</a:t>
            </a:r>
            <a:r>
              <a:rPr lang="ar-AE" sz="3600" b="1" spc="-3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AlMohanad" pitchFamily="18" charset="-78"/>
                <a:cs typeface="ae_AlMohanad" pitchFamily="18" charset="-78"/>
              </a:rPr>
              <a:t> </a:t>
            </a:r>
            <a:r>
              <a:rPr lang="ar-AE" sz="3600" b="1" spc="-3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AlMohanad" pitchFamily="18" charset="-78"/>
                <a:cs typeface="ae_AlMohanad" pitchFamily="18" charset="-78"/>
              </a:rPr>
              <a:t>الشركات </a:t>
            </a:r>
            <a:r>
              <a:rPr lang="en-US" sz="3600" b="1" spc="-3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AlMohanad" pitchFamily="18" charset="-78"/>
                <a:cs typeface="ae_AlMohanad" pitchFamily="18" charset="-78"/>
              </a:rPr>
              <a:t> </a:t>
            </a:r>
            <a:r>
              <a:rPr lang="ar-AE" sz="3600" b="1" spc="-3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AlMohanad" pitchFamily="18" charset="-78"/>
                <a:cs typeface="ae_AlMohanad" pitchFamily="18" charset="-78"/>
              </a:rPr>
              <a:t>أكثر الأساليب الفعالة في</a:t>
            </a:r>
            <a:endParaRPr lang="en-US" sz="3600" b="1" spc="-300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e_AlMohanad" pitchFamily="18" charset="-78"/>
              <a:cs typeface="ae_AlMohanad" pitchFamily="18" charset="-78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440871" y="1524001"/>
            <a:ext cx="8436429" cy="8381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76" indent="-265176" algn="justLow" rtl="1">
              <a:lnSpc>
                <a:spcPct val="80000"/>
              </a:lnSpc>
              <a:spcBef>
                <a:spcPts val="25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ar-AE" b="1" u="sng" dirty="0" smtClean="0">
                <a:latin typeface="ae_AlMohanad" pitchFamily="18" charset="-78"/>
                <a:cs typeface="ae_AlMohanad" pitchFamily="18" charset="-78"/>
              </a:rPr>
              <a:t>من خلال التوعية </a:t>
            </a:r>
            <a:r>
              <a:rPr lang="ar-AE" b="1" u="sng" dirty="0" err="1" smtClean="0">
                <a:latin typeface="ae_AlMohanad" pitchFamily="18" charset="-78"/>
                <a:cs typeface="ae_AlMohanad" pitchFamily="18" charset="-78"/>
              </a:rPr>
              <a:t>بحوكمة</a:t>
            </a:r>
            <a:r>
              <a:rPr lang="ar-AE" b="1" u="sng" dirty="0" smtClean="0">
                <a:latin typeface="ae_AlMohanad" pitchFamily="18" charset="-78"/>
                <a:cs typeface="ae_AlMohanad" pitchFamily="18" charset="-78"/>
              </a:rPr>
              <a:t> الشركات خلال فترة زمنية </a:t>
            </a:r>
            <a:r>
              <a:rPr lang="ar-AE" b="1" u="sng" dirty="0" err="1" smtClean="0">
                <a:latin typeface="ae_AlMohanad" pitchFamily="18" charset="-78"/>
                <a:cs typeface="ae_AlMohanad" pitchFamily="18" charset="-78"/>
              </a:rPr>
              <a:t>إمتدت</a:t>
            </a:r>
            <a:r>
              <a:rPr lang="ar-AE" b="1" u="sng" dirty="0" smtClean="0">
                <a:latin typeface="ae_AlMohanad" pitchFamily="18" charset="-78"/>
                <a:cs typeface="ae_AlMohanad" pitchFamily="18" charset="-78"/>
              </a:rPr>
              <a:t> 9 سنوات أرى بأن أفضل أسلوبين هما :</a:t>
            </a:r>
          </a:p>
          <a:p>
            <a:pPr marL="265176" indent="-265176" algn="justLow" rtl="1">
              <a:lnSpc>
                <a:spcPct val="80000"/>
              </a:lnSpc>
              <a:spcBef>
                <a:spcPts val="25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endParaRPr lang="ar-AE" b="1" u="sng" dirty="0">
              <a:latin typeface="ae_AlMohanad" pitchFamily="18" charset="-78"/>
              <a:cs typeface="ae_AlMohanad" pitchFamily="18" charset="-78"/>
            </a:endParaRPr>
          </a:p>
          <a:p>
            <a:pPr marL="265176" indent="-265176" algn="justLow" rtl="1">
              <a:lnSpc>
                <a:spcPct val="80000"/>
              </a:lnSpc>
              <a:spcBef>
                <a:spcPts val="25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endParaRPr lang="ar-AE" b="1" u="sng" dirty="0" smtClean="0">
              <a:latin typeface="ae_AlMohanad" pitchFamily="18" charset="-78"/>
              <a:cs typeface="ae_AlMohanad" pitchFamily="18" charset="-78"/>
            </a:endParaRPr>
          </a:p>
          <a:p>
            <a:pPr marL="265176" indent="-265176" algn="justLow" rtl="1">
              <a:lnSpc>
                <a:spcPct val="80000"/>
              </a:lnSpc>
              <a:spcBef>
                <a:spcPts val="25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endParaRPr lang="ar-AE" b="1" u="sng" dirty="0" smtClean="0">
              <a:latin typeface="ae_AlMohanad" pitchFamily="18" charset="-78"/>
              <a:cs typeface="ae_AlMohanad" pitchFamily="18" charset="-78"/>
            </a:endParaRPr>
          </a:p>
          <a:p>
            <a:pPr marL="265176" indent="-265176" algn="justLow" rtl="1">
              <a:lnSpc>
                <a:spcPct val="80000"/>
              </a:lnSpc>
              <a:spcBef>
                <a:spcPts val="25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endParaRPr lang="ar-AE" sz="2550" b="1" u="sng" dirty="0" smtClean="0">
              <a:latin typeface="ae_AlMohanad" pitchFamily="18" charset="-78"/>
              <a:cs typeface="ae_AlMohanad" pitchFamily="18" charset="-7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5800" y="2590800"/>
            <a:ext cx="7772400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AE" sz="3200" dirty="0" smtClean="0">
                <a:latin typeface="ae_AlMohanad" panose="02060603050605020204" pitchFamily="18" charset="-78"/>
                <a:cs typeface="ae_AlMohanad" panose="02060603050605020204" pitchFamily="18" charset="-78"/>
              </a:rPr>
              <a:t>التوعية </a:t>
            </a:r>
            <a:r>
              <a:rPr lang="ar-AE" sz="3200" dirty="0" err="1" smtClean="0">
                <a:latin typeface="ae_AlMohanad" panose="02060603050605020204" pitchFamily="18" charset="-78"/>
                <a:cs typeface="ae_AlMohanad" panose="02060603050605020204" pitchFamily="18" charset="-78"/>
              </a:rPr>
              <a:t>بإستخدام</a:t>
            </a:r>
            <a:r>
              <a:rPr lang="ar-AE" sz="3200" dirty="0" smtClean="0">
                <a:latin typeface="ae_AlMohanad" panose="02060603050605020204" pitchFamily="18" charset="-78"/>
                <a:cs typeface="ae_AlMohanad" panose="02060603050605020204" pitchFamily="18" charset="-78"/>
              </a:rPr>
              <a:t> ورش العمل والبرامج التدريبية المباشرة للمعنيين من الشركات وغيرهم.</a:t>
            </a:r>
            <a:endParaRPr lang="ar-AE" sz="3200" dirty="0">
              <a:latin typeface="ae_AlMohanad" panose="02060603050605020204" pitchFamily="18" charset="-78"/>
              <a:cs typeface="ae_AlMohanad" panose="02060603050605020204" pitchFamily="18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9100" y="3962400"/>
            <a:ext cx="8153400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AE" sz="3200" dirty="0" smtClean="0">
                <a:latin typeface="ae_AlMohanad" panose="02060603050605020204" pitchFamily="18" charset="-78"/>
                <a:cs typeface="ae_AlMohanad" panose="02060603050605020204" pitchFamily="18" charset="-78"/>
              </a:rPr>
              <a:t>التوعية من خلال الحلقات التلفزيونية المباشرة وقناة </a:t>
            </a:r>
            <a:r>
              <a:rPr lang="ar-AE" sz="3200" dirty="0">
                <a:latin typeface="ae_AlMohanad" panose="02060603050605020204" pitchFamily="18" charset="-78"/>
                <a:cs typeface="ae_AlMohanad" panose="02060603050605020204" pitchFamily="18" charset="-78"/>
              </a:rPr>
              <a:t>ال  </a:t>
            </a:r>
            <a:r>
              <a:rPr lang="en-US" sz="3200" dirty="0">
                <a:latin typeface="ae_AlMohanad" panose="02060603050605020204" pitchFamily="18" charset="-78"/>
                <a:cs typeface="ae_AlMohanad" panose="02060603050605020204" pitchFamily="18" charset="-78"/>
              </a:rPr>
              <a:t>You </a:t>
            </a:r>
            <a:r>
              <a:rPr lang="en-US" sz="3200" dirty="0" smtClean="0">
                <a:latin typeface="ae_AlMohanad" panose="02060603050605020204" pitchFamily="18" charset="-78"/>
                <a:cs typeface="ae_AlMohanad" panose="02060603050605020204" pitchFamily="18" charset="-78"/>
              </a:rPr>
              <a:t>tube</a:t>
            </a:r>
            <a:endParaRPr lang="ar-AE" sz="3200" dirty="0">
              <a:latin typeface="ae_AlMohanad" panose="02060603050605020204" pitchFamily="18" charset="-78"/>
              <a:cs typeface="ae_AlMohanad" panose="020606030506050202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0369144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SCA 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5715000"/>
            <a:ext cx="1752600" cy="971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28600" y="152400"/>
            <a:ext cx="8534400" cy="811213"/>
          </a:xfrm>
          <a:prstGeom prst="rect">
            <a:avLst/>
          </a:prstGeom>
          <a:gradFill rotWithShape="1">
            <a:gsLst>
              <a:gs pos="0">
                <a:srgbClr val="FFFFFF">
                  <a:gamma/>
                  <a:shade val="46275"/>
                  <a:invGamma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FFFFFF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 algn="ctr"/>
            <a:r>
              <a:rPr lang="ar-AE" sz="3600" b="1" spc="-3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AlMohanad" pitchFamily="18" charset="-78"/>
                <a:cs typeface="ae_AlMohanad" pitchFamily="18" charset="-78"/>
              </a:rPr>
              <a:t>للتوعية </a:t>
            </a:r>
            <a:r>
              <a:rPr lang="ar-AE" sz="3600" b="1" spc="-300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AlMohanad" pitchFamily="18" charset="-78"/>
                <a:cs typeface="ae_AlMohanad" pitchFamily="18" charset="-78"/>
              </a:rPr>
              <a:t>بحوكمة</a:t>
            </a:r>
            <a:r>
              <a:rPr lang="ar-AE" sz="3600" b="1" spc="-3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AlMohanad" pitchFamily="18" charset="-78"/>
                <a:cs typeface="ae_AlMohanad" pitchFamily="18" charset="-78"/>
              </a:rPr>
              <a:t> </a:t>
            </a:r>
            <a:r>
              <a:rPr lang="ar-AE" sz="3600" b="1" spc="-3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AlMohanad" pitchFamily="18" charset="-78"/>
                <a:cs typeface="ae_AlMohanad" pitchFamily="18" charset="-78"/>
              </a:rPr>
              <a:t>الشركات </a:t>
            </a:r>
            <a:r>
              <a:rPr lang="en-US" sz="3600" b="1" spc="-3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AlMohanad" pitchFamily="18" charset="-78"/>
                <a:cs typeface="ae_AlMohanad" pitchFamily="18" charset="-78"/>
              </a:rPr>
              <a:t> </a:t>
            </a:r>
            <a:r>
              <a:rPr lang="ar-AE" sz="3600" b="1" spc="-3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AlMohanad" pitchFamily="18" charset="-78"/>
                <a:cs typeface="ae_AlMohanad" pitchFamily="18" charset="-78"/>
              </a:rPr>
              <a:t>أسلوب مقترح</a:t>
            </a:r>
            <a:endParaRPr lang="en-US" sz="3600" b="1" spc="-300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e_AlMohanad" pitchFamily="18" charset="-78"/>
              <a:cs typeface="ae_AlMohanad" pitchFamily="18" charset="-78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326570" y="1083171"/>
            <a:ext cx="8436429" cy="28030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-265176" algn="just" rtl="1">
              <a:lnSpc>
                <a:spcPct val="80000"/>
              </a:lnSpc>
              <a:spcBef>
                <a:spcPts val="25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ar-AE" sz="3000" dirty="0">
                <a:latin typeface="ae_AlMohanad" panose="02060603050605020204" pitchFamily="18" charset="-78"/>
                <a:cs typeface="ae_AlMohanad" panose="02060603050605020204" pitchFamily="18" charset="-78"/>
              </a:rPr>
              <a:t>يوجد أسلوب مقترح للتوعية </a:t>
            </a:r>
            <a:r>
              <a:rPr lang="ar-AE" sz="3000" dirty="0" err="1">
                <a:latin typeface="ae_AlMohanad" panose="02060603050605020204" pitchFamily="18" charset="-78"/>
                <a:cs typeface="ae_AlMohanad" panose="02060603050605020204" pitchFamily="18" charset="-78"/>
              </a:rPr>
              <a:t>بحوكمة</a:t>
            </a:r>
            <a:r>
              <a:rPr lang="ar-AE" sz="3000" dirty="0">
                <a:latin typeface="ae_AlMohanad" panose="02060603050605020204" pitchFamily="18" charset="-78"/>
                <a:cs typeface="ae_AlMohanad" panose="02060603050605020204" pitchFamily="18" charset="-78"/>
              </a:rPr>
              <a:t> الشركة شبيه بالأفلام التي أنتجتها هوليود عن الفساد في الشركات نتيجة </a:t>
            </a:r>
            <a:r>
              <a:rPr lang="ar-AE" sz="3000" dirty="0" smtClean="0">
                <a:latin typeface="ae_AlMohanad" panose="02060603050605020204" pitchFamily="18" charset="-78"/>
                <a:cs typeface="ae_AlMohanad" panose="02060603050605020204" pitchFamily="18" charset="-78"/>
              </a:rPr>
              <a:t>غياب النزاهة والشفافية ي الإدارة وعدم تطبيق </a:t>
            </a:r>
            <a:r>
              <a:rPr lang="ar-AE" sz="3000" dirty="0" err="1">
                <a:latin typeface="ae_AlMohanad" panose="02060603050605020204" pitchFamily="18" charset="-78"/>
                <a:cs typeface="ae_AlMohanad" panose="02060603050605020204" pitchFamily="18" charset="-78"/>
              </a:rPr>
              <a:t>الحوكمة</a:t>
            </a:r>
            <a:r>
              <a:rPr lang="ar-AE" sz="3000" dirty="0" smtClean="0">
                <a:latin typeface="ae_AlMohanad" panose="02060603050605020204" pitchFamily="18" charset="-78"/>
                <a:cs typeface="ae_AlMohanad" panose="02060603050605020204" pitchFamily="18" charset="-78"/>
              </a:rPr>
              <a:t>.</a:t>
            </a:r>
          </a:p>
          <a:p>
            <a:pPr marL="0" indent="-265176" algn="just" rtl="1">
              <a:lnSpc>
                <a:spcPct val="80000"/>
              </a:lnSpc>
              <a:spcBef>
                <a:spcPts val="25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endParaRPr lang="ar-AE" sz="3000" dirty="0">
              <a:latin typeface="ae_AlMohanad" panose="02060603050605020204" pitchFamily="18" charset="-78"/>
              <a:cs typeface="ae_AlMohanad" panose="02060603050605020204" pitchFamily="18" charset="-78"/>
            </a:endParaRPr>
          </a:p>
          <a:p>
            <a:pPr marL="0" indent="-265176" rtl="1">
              <a:lnSpc>
                <a:spcPct val="80000"/>
              </a:lnSpc>
              <a:spcBef>
                <a:spcPts val="250"/>
              </a:spcBef>
              <a:buClr>
                <a:schemeClr val="accent1"/>
              </a:buClr>
              <a:buSzPct val="80000"/>
              <a:buNone/>
            </a:pPr>
            <a:r>
              <a:rPr lang="en-US" sz="2800" dirty="0">
                <a:latin typeface="ae_AlMohanad" panose="02060603050605020204" pitchFamily="18" charset="-78"/>
                <a:cs typeface="ae_AlMohanad" panose="02060603050605020204" pitchFamily="18" charset="-78"/>
              </a:rPr>
              <a:t>Enron: The Smartest Guys in the Room</a:t>
            </a:r>
            <a:endParaRPr lang="ar-AE" sz="2800" dirty="0">
              <a:latin typeface="ae_AlMohanad" panose="02060603050605020204" pitchFamily="18" charset="-78"/>
              <a:cs typeface="ae_AlMohanad" panose="02060603050605020204" pitchFamily="18" charset="-78"/>
            </a:endParaRPr>
          </a:p>
          <a:p>
            <a:pPr marL="0" indent="-265176" rtl="1">
              <a:lnSpc>
                <a:spcPct val="80000"/>
              </a:lnSpc>
              <a:spcBef>
                <a:spcPts val="25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en-US" sz="2800" dirty="0" smtClean="0">
                <a:latin typeface="ae_AlMohanad" panose="02060603050605020204" pitchFamily="18" charset="-78"/>
                <a:cs typeface="ae_AlMohanad" panose="02060603050605020204" pitchFamily="18" charset="-78"/>
              </a:rPr>
              <a:t>Madoff </a:t>
            </a:r>
            <a:r>
              <a:rPr lang="en-US" sz="2800" dirty="0">
                <a:latin typeface="ae_AlMohanad" panose="02060603050605020204" pitchFamily="18" charset="-78"/>
                <a:cs typeface="ae_AlMohanad" panose="02060603050605020204" pitchFamily="18" charset="-78"/>
              </a:rPr>
              <a:t>and the scamming of </a:t>
            </a:r>
            <a:r>
              <a:rPr lang="en-US" sz="2800" dirty="0" smtClean="0">
                <a:latin typeface="ae_AlMohanad" panose="02060603050605020204" pitchFamily="18" charset="-78"/>
                <a:cs typeface="ae_AlMohanad" panose="02060603050605020204" pitchFamily="18" charset="-78"/>
              </a:rPr>
              <a:t>America </a:t>
            </a:r>
            <a:r>
              <a:rPr lang="en-US" sz="2800" dirty="0">
                <a:latin typeface="ae_AlMohanad" panose="02060603050605020204" pitchFamily="18" charset="-78"/>
                <a:cs typeface="ae_AlMohanad" panose="02060603050605020204" pitchFamily="18" charset="-78"/>
              </a:rPr>
              <a:t>summary</a:t>
            </a:r>
            <a:endParaRPr lang="ar-AE" sz="2800" dirty="0">
              <a:latin typeface="ae_AlMohanad" panose="02060603050605020204" pitchFamily="18" charset="-78"/>
              <a:cs typeface="ae_AlMohanad" panose="02060603050605020204" pitchFamily="18" charset="-7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3785" y="4145340"/>
            <a:ext cx="8284030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1"/>
            <a:r>
              <a:rPr lang="ar-AE" sz="3200" dirty="0" smtClean="0">
                <a:latin typeface="ae_AlMohanad" panose="02060603050605020204" pitchFamily="18" charset="-78"/>
                <a:cs typeface="ae_AlMohanad" panose="02060603050605020204" pitchFamily="18" charset="-78"/>
              </a:rPr>
              <a:t>وهو يتضمن مقترح بإنتاج حلقات تثقيفية تعليمية عن </a:t>
            </a:r>
            <a:r>
              <a:rPr lang="ar-AE" sz="3200" dirty="0" err="1" smtClean="0">
                <a:latin typeface="ae_AlMohanad" panose="02060603050605020204" pitchFamily="18" charset="-78"/>
                <a:cs typeface="ae_AlMohanad" panose="02060603050605020204" pitchFamily="18" charset="-78"/>
              </a:rPr>
              <a:t>الحوكمة</a:t>
            </a:r>
            <a:r>
              <a:rPr lang="ar-AE" sz="3200" dirty="0" smtClean="0">
                <a:latin typeface="ae_AlMohanad" panose="02060603050605020204" pitchFamily="18" charset="-78"/>
                <a:cs typeface="ae_AlMohanad" panose="02060603050605020204" pitchFamily="18" charset="-78"/>
              </a:rPr>
              <a:t> توضح فوائدها والمشكلات التي تنتج عن عدم </a:t>
            </a:r>
            <a:r>
              <a:rPr lang="ar-AE" sz="3200" dirty="0" err="1" smtClean="0">
                <a:latin typeface="ae_AlMohanad" panose="02060603050605020204" pitchFamily="18" charset="-78"/>
                <a:cs typeface="ae_AlMohanad" panose="02060603050605020204" pitchFamily="18" charset="-78"/>
              </a:rPr>
              <a:t>الإلتزام</a:t>
            </a:r>
            <a:r>
              <a:rPr lang="ar-AE" sz="3200" dirty="0" smtClean="0">
                <a:latin typeface="ae_AlMohanad" panose="02060603050605020204" pitchFamily="18" charset="-78"/>
                <a:cs typeface="ae_AlMohanad" panose="02060603050605020204" pitchFamily="18" charset="-78"/>
              </a:rPr>
              <a:t> بها بأسلوب درامي تمثيلي.</a:t>
            </a:r>
            <a:endParaRPr lang="ar-AE" sz="3200" dirty="0">
              <a:latin typeface="ae_AlMohanad" panose="02060603050605020204" pitchFamily="18" charset="-78"/>
              <a:cs typeface="ae_AlMohanad" panose="020606030506050202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7985487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1.png"/>
          <p:cNvPicPr>
            <a:picLocks noChangeAspect="1"/>
          </p:cNvPicPr>
          <p:nvPr/>
        </p:nvPicPr>
        <p:blipFill>
          <a:blip r:embed="rId2" cstate="print">
            <a:lum bright="48000"/>
          </a:blip>
          <a:srcRect/>
          <a:stretch>
            <a:fillRect/>
          </a:stretch>
        </p:blipFill>
        <p:spPr bwMode="auto">
          <a:xfrm>
            <a:off x="0" y="0"/>
            <a:ext cx="9144000" cy="615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SCA 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5715000"/>
            <a:ext cx="1752600" cy="971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195943" y="1351949"/>
            <a:ext cx="8534400" cy="5230663"/>
          </a:xfrm>
          <a:prstGeom prst="rect">
            <a:avLst/>
          </a:prstGeom>
          <a:solidFill>
            <a:srgbClr val="CCECFF">
              <a:alpha val="32157"/>
            </a:srgb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marL="265176" indent="-265176" algn="justLow" rtl="1">
              <a:lnSpc>
                <a:spcPct val="80000"/>
              </a:lnSpc>
              <a:spcBef>
                <a:spcPts val="250"/>
              </a:spcBef>
              <a:buClr>
                <a:schemeClr val="accent1"/>
              </a:buClr>
              <a:buSzPct val="80000"/>
            </a:pPr>
            <a:r>
              <a:rPr lang="ar-AE" sz="3400" b="1" dirty="0" smtClean="0">
                <a:latin typeface="ae_AlMohanad" pitchFamily="18" charset="-78"/>
                <a:cs typeface="ae_AlMohanad" pitchFamily="18" charset="-78"/>
              </a:rPr>
              <a:t>على </a:t>
            </a:r>
            <a:r>
              <a:rPr lang="ar-AE" sz="3400" b="1" dirty="0">
                <a:latin typeface="ae_AlMohanad" pitchFamily="18" charset="-78"/>
                <a:cs typeface="ae_AlMohanad" pitchFamily="18" charset="-78"/>
              </a:rPr>
              <a:t>الرغم من التحسن الكبير الذي شهدته جهود الجهات التنظيمية والرقابية فيما يتعلق </a:t>
            </a:r>
            <a:r>
              <a:rPr lang="ar-AE" sz="3400" b="1" dirty="0" err="1">
                <a:latin typeface="ae_AlMohanad" pitchFamily="18" charset="-78"/>
                <a:cs typeface="ae_AlMohanad" pitchFamily="18" charset="-78"/>
              </a:rPr>
              <a:t>بالحوكمة</a:t>
            </a:r>
            <a:r>
              <a:rPr lang="ar-AE" sz="3400" b="1" dirty="0">
                <a:latin typeface="ae_AlMohanad" pitchFamily="18" charset="-78"/>
                <a:cs typeface="ae_AlMohanad" pitchFamily="18" charset="-78"/>
              </a:rPr>
              <a:t> ، فإنه لا يخفى أنه لا تزال هناك حاجة لترسيخ ثقافة ومفاهيم </a:t>
            </a:r>
            <a:r>
              <a:rPr lang="ar-AE" sz="3400" b="1" dirty="0" err="1">
                <a:latin typeface="ae_AlMohanad" pitchFamily="18" charset="-78"/>
                <a:cs typeface="ae_AlMohanad" pitchFamily="18" charset="-78"/>
              </a:rPr>
              <a:t>الحوكمة</a:t>
            </a:r>
            <a:r>
              <a:rPr lang="ar-AE" sz="3400" b="1" dirty="0">
                <a:latin typeface="ae_AlMohanad" pitchFamily="18" charset="-78"/>
                <a:cs typeface="ae_AlMohanad" pitchFamily="18" charset="-78"/>
              </a:rPr>
              <a:t> والإفصاح والشفافية. </a:t>
            </a:r>
          </a:p>
          <a:p>
            <a:pPr marL="265176" indent="-265176" algn="justLow" rtl="1">
              <a:lnSpc>
                <a:spcPct val="80000"/>
              </a:lnSpc>
              <a:spcBef>
                <a:spcPts val="250"/>
              </a:spcBef>
              <a:buClr>
                <a:schemeClr val="accent1"/>
              </a:buClr>
              <a:buSzPct val="80000"/>
            </a:pPr>
            <a:r>
              <a:rPr lang="ar-AE" sz="3400" b="1" dirty="0">
                <a:latin typeface="ae_AlMohanad" pitchFamily="18" charset="-78"/>
                <a:cs typeface="ae_AlMohanad" pitchFamily="18" charset="-78"/>
              </a:rPr>
              <a:t>ولا يخفى عليكم أن ترسيخ </a:t>
            </a:r>
            <a:r>
              <a:rPr lang="ar-AE" sz="3400" b="1" dirty="0" err="1">
                <a:latin typeface="ae_AlMohanad" pitchFamily="18" charset="-78"/>
                <a:cs typeface="ae_AlMohanad" pitchFamily="18" charset="-78"/>
              </a:rPr>
              <a:t>الحوكمة</a:t>
            </a:r>
            <a:r>
              <a:rPr lang="ar-AE" sz="3400" b="1" dirty="0">
                <a:latin typeface="ae_AlMohanad" pitchFamily="18" charset="-78"/>
                <a:cs typeface="ae_AlMohanad" pitchFamily="18" charset="-78"/>
              </a:rPr>
              <a:t> السليمة لدى الأسواق والمؤسسات والشركات العربية يتطلب </a:t>
            </a:r>
            <a:r>
              <a:rPr lang="ar-AE" sz="3400" b="1" dirty="0" smtClean="0">
                <a:latin typeface="ae_AlMohanad" pitchFamily="18" charset="-78"/>
                <a:cs typeface="ae_AlMohanad" pitchFamily="18" charset="-78"/>
              </a:rPr>
              <a:t>أمرين:</a:t>
            </a:r>
            <a:endParaRPr lang="ar-AE" sz="3400" b="1" dirty="0">
              <a:latin typeface="ae_AlMohanad" pitchFamily="18" charset="-78"/>
              <a:cs typeface="ae_AlMohanad" pitchFamily="18" charset="-78"/>
            </a:endParaRPr>
          </a:p>
          <a:p>
            <a:pPr marL="514350" indent="-514350" algn="justLow" rtl="1">
              <a:lnSpc>
                <a:spcPct val="80000"/>
              </a:lnSpc>
              <a:spcBef>
                <a:spcPts val="250"/>
              </a:spcBef>
              <a:buClr>
                <a:schemeClr val="accent1"/>
              </a:buClr>
              <a:buSzPct val="80000"/>
              <a:buFont typeface="+mj-lt"/>
              <a:buAutoNum type="arabicPeriod"/>
            </a:pPr>
            <a:r>
              <a:rPr lang="ar-AE" sz="3400" b="1" dirty="0">
                <a:latin typeface="ae_AlMohanad" pitchFamily="18" charset="-78"/>
                <a:cs typeface="ae_AlMohanad" pitchFamily="18" charset="-78"/>
              </a:rPr>
              <a:t>توفر </a:t>
            </a:r>
            <a:r>
              <a:rPr lang="ar-AE" sz="3400" b="1" dirty="0" smtClean="0">
                <a:latin typeface="ae_AlMohanad" pitchFamily="18" charset="-78"/>
                <a:cs typeface="ae_AlMohanad" pitchFamily="18" charset="-78"/>
              </a:rPr>
              <a:t>أطر وقواعد </a:t>
            </a:r>
            <a:r>
              <a:rPr lang="ar-AE" sz="3400" b="1" dirty="0">
                <a:latin typeface="ae_AlMohanad" pitchFamily="18" charset="-78"/>
                <a:cs typeface="ae_AlMohanad" pitchFamily="18" charset="-78"/>
              </a:rPr>
              <a:t>قانونية وتشريعية ومؤسسية فعالة. </a:t>
            </a:r>
          </a:p>
          <a:p>
            <a:pPr marL="514350" indent="-514350" algn="justLow" rtl="1">
              <a:lnSpc>
                <a:spcPct val="80000"/>
              </a:lnSpc>
              <a:spcBef>
                <a:spcPts val="250"/>
              </a:spcBef>
              <a:buClr>
                <a:schemeClr val="accent1"/>
              </a:buClr>
              <a:buSzPct val="80000"/>
              <a:buFont typeface="+mj-lt"/>
              <a:buAutoNum type="arabicPeriod"/>
            </a:pPr>
            <a:r>
              <a:rPr lang="ar-AE" sz="3400" b="1" dirty="0">
                <a:latin typeface="ae_AlMohanad" pitchFamily="18" charset="-78"/>
                <a:cs typeface="ae_AlMohanad" pitchFamily="18" charset="-78"/>
              </a:rPr>
              <a:t>العمل على التوعية بقواعد </a:t>
            </a:r>
            <a:r>
              <a:rPr lang="ar-AE" sz="3400" b="1" dirty="0" err="1">
                <a:latin typeface="ae_AlMohanad" pitchFamily="18" charset="-78"/>
                <a:cs typeface="ae_AlMohanad" pitchFamily="18" charset="-78"/>
              </a:rPr>
              <a:t>الحوكمة</a:t>
            </a:r>
            <a:r>
              <a:rPr lang="ar-AE" sz="3400" b="1" dirty="0">
                <a:latin typeface="ae_AlMohanad" pitchFamily="18" charset="-78"/>
                <a:cs typeface="ae_AlMohanad" pitchFamily="18" charset="-78"/>
              </a:rPr>
              <a:t> وبالأطر التشريعية التي تنظمها وكذلك التوعية بمزاياها للشركات والمجتمع.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28600" y="457200"/>
            <a:ext cx="8534400" cy="811213"/>
          </a:xfrm>
          <a:prstGeom prst="rect">
            <a:avLst/>
          </a:prstGeom>
          <a:gradFill rotWithShape="1">
            <a:gsLst>
              <a:gs pos="0">
                <a:srgbClr val="FFFFFF">
                  <a:gamma/>
                  <a:shade val="46275"/>
                  <a:invGamma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FFFFFF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 algn="ctr"/>
            <a:r>
              <a:rPr lang="ar-AE" sz="3600" b="1" spc="-3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AlMohanad" pitchFamily="18" charset="-78"/>
                <a:cs typeface="ae_AlMohanad" pitchFamily="18" charset="-78"/>
              </a:rPr>
              <a:t>ترسيخ ثقافة </a:t>
            </a:r>
            <a:r>
              <a:rPr lang="ar-AE" sz="3600" b="1" spc="-300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AlMohanad" pitchFamily="18" charset="-78"/>
                <a:cs typeface="ae_AlMohanad" pitchFamily="18" charset="-78"/>
              </a:rPr>
              <a:t>الحوكمة</a:t>
            </a:r>
            <a:r>
              <a:rPr lang="ar-AE" sz="3600" b="1" spc="-3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AlMohanad" pitchFamily="18" charset="-78"/>
                <a:cs typeface="ae_AlMohanad" pitchFamily="18" charset="-78"/>
              </a:rPr>
              <a:t> لدى الشركات </a:t>
            </a:r>
            <a:endParaRPr lang="en-US" sz="3600" b="1" spc="-300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e_AlMohanad" pitchFamily="18" charset="-78"/>
              <a:cs typeface="ae_AlMohanad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4930147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SCA 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5715000"/>
            <a:ext cx="1752600" cy="971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28600" y="152400"/>
            <a:ext cx="8534400" cy="811213"/>
          </a:xfrm>
          <a:prstGeom prst="rect">
            <a:avLst/>
          </a:prstGeom>
          <a:gradFill rotWithShape="1">
            <a:gsLst>
              <a:gs pos="0">
                <a:srgbClr val="FFFFFF">
                  <a:gamma/>
                  <a:shade val="46275"/>
                  <a:invGamma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FFFFFF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 algn="ctr"/>
            <a:r>
              <a:rPr lang="ar-AE" sz="3600" b="1" spc="-3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AlMohanad" pitchFamily="18" charset="-78"/>
                <a:cs typeface="ae_AlMohanad" pitchFamily="18" charset="-78"/>
              </a:rPr>
              <a:t>للتوعية </a:t>
            </a:r>
            <a:r>
              <a:rPr lang="ar-AE" sz="3600" b="1" spc="-300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AlMohanad" pitchFamily="18" charset="-78"/>
                <a:cs typeface="ae_AlMohanad" pitchFamily="18" charset="-78"/>
              </a:rPr>
              <a:t>بحوكمة</a:t>
            </a:r>
            <a:r>
              <a:rPr lang="ar-AE" sz="3600" b="1" spc="-3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AlMohanad" pitchFamily="18" charset="-78"/>
                <a:cs typeface="ae_AlMohanad" pitchFamily="18" charset="-78"/>
              </a:rPr>
              <a:t> </a:t>
            </a:r>
            <a:r>
              <a:rPr lang="ar-AE" sz="3600" b="1" spc="-3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AlMohanad" pitchFamily="18" charset="-78"/>
                <a:cs typeface="ae_AlMohanad" pitchFamily="18" charset="-78"/>
              </a:rPr>
              <a:t>الشركات </a:t>
            </a:r>
            <a:r>
              <a:rPr lang="en-US" sz="3600" b="1" spc="-3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AlMohanad" pitchFamily="18" charset="-78"/>
                <a:cs typeface="ae_AlMohanad" pitchFamily="18" charset="-78"/>
              </a:rPr>
              <a:t> </a:t>
            </a:r>
            <a:r>
              <a:rPr lang="ar-AE" sz="3600" b="1" spc="-3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AlMohanad" pitchFamily="18" charset="-78"/>
                <a:cs typeface="ae_AlMohanad" pitchFamily="18" charset="-78"/>
              </a:rPr>
              <a:t>أسلوب مقترح</a:t>
            </a:r>
            <a:endParaRPr lang="en-US" sz="3600" b="1" spc="-300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e_AlMohanad" pitchFamily="18" charset="-78"/>
              <a:cs typeface="ae_AlMohanad" pitchFamily="18" charset="-78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326569" y="1371600"/>
            <a:ext cx="8436429" cy="39623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rtl="1"/>
            <a:r>
              <a:rPr lang="ar-AE" sz="3600" b="1" dirty="0">
                <a:latin typeface="ae_AlMohanad" pitchFamily="18" charset="-78"/>
                <a:cs typeface="ae_AlMohanad" pitchFamily="18" charset="-78"/>
              </a:rPr>
              <a:t>تقديم مساق </a:t>
            </a:r>
            <a:r>
              <a:rPr lang="ar-AE" sz="3600" b="1" dirty="0" smtClean="0">
                <a:latin typeface="ae_AlMohanad" pitchFamily="18" charset="-78"/>
                <a:cs typeface="ae_AlMohanad" pitchFamily="18" charset="-78"/>
              </a:rPr>
              <a:t>علمي إلزامي </a:t>
            </a:r>
            <a:r>
              <a:rPr lang="ar-AE" sz="3600" b="1" dirty="0">
                <a:latin typeface="ae_AlMohanad" pitchFamily="18" charset="-78"/>
                <a:cs typeface="ae_AlMohanad" pitchFamily="18" charset="-78"/>
              </a:rPr>
              <a:t>لطلاب الجامعات بحيث يتم تدريس </a:t>
            </a:r>
            <a:r>
              <a:rPr lang="ar-AE" sz="3600" b="1" dirty="0" err="1">
                <a:latin typeface="ae_AlMohanad" pitchFamily="18" charset="-78"/>
                <a:cs typeface="ae_AlMohanad" pitchFamily="18" charset="-78"/>
              </a:rPr>
              <a:t>الحوكمة</a:t>
            </a:r>
            <a:r>
              <a:rPr lang="ar-AE" sz="3600" b="1" dirty="0">
                <a:latin typeface="ae_AlMohanad" pitchFamily="18" charset="-78"/>
                <a:cs typeface="ae_AlMohanad" pitchFamily="18" charset="-78"/>
              </a:rPr>
              <a:t> لهم كمساق أساسي ضمن الخطة الدراسية بحيث يتخرج الطلاب ولديهم إلمام وصورة واضحة عن مفهوم </a:t>
            </a:r>
            <a:r>
              <a:rPr lang="ar-AE" sz="3600" b="1" dirty="0" err="1">
                <a:latin typeface="ae_AlMohanad" pitchFamily="18" charset="-78"/>
                <a:cs typeface="ae_AlMohanad" pitchFamily="18" charset="-78"/>
              </a:rPr>
              <a:t>الحوكمة</a:t>
            </a:r>
            <a:r>
              <a:rPr lang="ar-AE" sz="3600" b="1" dirty="0">
                <a:latin typeface="ae_AlMohanad" pitchFamily="18" charset="-78"/>
                <a:cs typeface="ae_AlMohanad" pitchFamily="18" charset="-78"/>
              </a:rPr>
              <a:t> للمساهمة في رفع أداء الشركات التي سيعمل فيها الخريجين بعد التخرج.</a:t>
            </a:r>
          </a:p>
          <a:p>
            <a:pPr marL="0" indent="-265176" algn="just" rtl="1">
              <a:lnSpc>
                <a:spcPct val="80000"/>
              </a:lnSpc>
              <a:spcBef>
                <a:spcPts val="25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endParaRPr lang="ar-AE" sz="3000" dirty="0">
              <a:latin typeface="ae_AlMohanad" panose="02060603050605020204" pitchFamily="18" charset="-78"/>
              <a:cs typeface="ae_AlMohanad" panose="020606030506050202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6840438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ogo_HQ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9000" y="0"/>
            <a:ext cx="1904999" cy="59598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143000" y="990600"/>
            <a:ext cx="6327648" cy="685800"/>
          </a:xfrm>
          <a:prstGeom prst="rect">
            <a:avLst/>
          </a:prstGeom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anchor="b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AE" sz="3200" b="1" cap="small" dirty="0" smtClean="0">
                <a:solidFill>
                  <a:schemeClr val="tx2"/>
                </a:solidFill>
                <a:latin typeface="Arabic Typesetting" pitchFamily="66" charset="-78"/>
                <a:ea typeface="+mj-ea"/>
                <a:cs typeface="Arabic Typesetting" pitchFamily="66" charset="-78"/>
              </a:rPr>
              <a:t>هيئة الأوراق المالية والسلع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abic Typesetting" pitchFamily="66" charset="-78"/>
                <a:ea typeface="+mj-ea"/>
                <a:cs typeface="Arabic Typesetting" pitchFamily="66" charset="-78"/>
              </a:rPr>
              <a:t>Security</a:t>
            </a:r>
            <a:r>
              <a:rPr kumimoji="0" lang="en-US" sz="3200" b="1" i="0" u="none" strike="noStrike" kern="1200" cap="small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abic Typesetting" pitchFamily="66" charset="-78"/>
                <a:ea typeface="+mj-ea"/>
                <a:cs typeface="Arabic Typesetting" pitchFamily="66" charset="-78"/>
              </a:rPr>
              <a:t> And</a:t>
            </a:r>
            <a:r>
              <a:rPr lang="en-US" sz="3200" b="1" cap="small" dirty="0" smtClean="0">
                <a:solidFill>
                  <a:schemeClr val="tx2"/>
                </a:solidFill>
                <a:latin typeface="Arabic Typesetting" pitchFamily="66" charset="-78"/>
                <a:ea typeface="+mj-ea"/>
                <a:cs typeface="Arabic Typesetting" pitchFamily="66" charset="-78"/>
              </a:rPr>
              <a:t> </a:t>
            </a:r>
            <a:r>
              <a:rPr kumimoji="0" lang="en-US" sz="3200" b="1" i="0" u="none" strike="noStrike" kern="1200" cap="small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abic Typesetting" pitchFamily="66" charset="-78"/>
                <a:ea typeface="+mj-ea"/>
                <a:cs typeface="Arabic Typesetting" pitchFamily="66" charset="-78"/>
              </a:rPr>
              <a:t>Commodities Authority </a:t>
            </a:r>
            <a:endParaRPr kumimoji="0" lang="en-US" sz="3200" b="1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abic Typesetting" pitchFamily="66" charset="-78"/>
              <a:ea typeface="+mj-ea"/>
              <a:cs typeface="Arabic Typesetting" pitchFamily="66" charset="-78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143000" y="3657600"/>
            <a:ext cx="6172200" cy="609600"/>
          </a:xfrm>
          <a:prstGeom prst="rect">
            <a:avLst/>
          </a:prstGeom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AE" sz="7200" b="1" dirty="0" smtClean="0">
                <a:latin typeface="Arabic Typesetting" pitchFamily="66" charset="-78"/>
                <a:ea typeface="+mj-ea"/>
                <a:cs typeface="Arabic Typesetting" pitchFamily="66" charset="-78"/>
              </a:rPr>
              <a:t>شاكرين لكم حسن استماعكم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abic Typesetting" pitchFamily="66" charset="-78"/>
              <a:ea typeface="+mj-ea"/>
              <a:cs typeface="Arabic Typesetting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4349829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1.png"/>
          <p:cNvPicPr>
            <a:picLocks noChangeAspect="1"/>
          </p:cNvPicPr>
          <p:nvPr/>
        </p:nvPicPr>
        <p:blipFill>
          <a:blip r:embed="rId2" cstate="print">
            <a:lum bright="48000"/>
          </a:blip>
          <a:srcRect/>
          <a:stretch>
            <a:fillRect/>
          </a:stretch>
        </p:blipFill>
        <p:spPr bwMode="auto">
          <a:xfrm>
            <a:off x="0" y="0"/>
            <a:ext cx="9144000" cy="615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SCA 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5715000"/>
            <a:ext cx="1752600" cy="971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228600" y="1676400"/>
            <a:ext cx="8534400" cy="4893647"/>
          </a:xfrm>
          <a:prstGeom prst="rect">
            <a:avLst/>
          </a:prstGeom>
          <a:solidFill>
            <a:srgbClr val="CCECFF">
              <a:alpha val="32157"/>
            </a:srgb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r"/>
            <a:endParaRPr lang="ar-AE" dirty="0" smtClean="0">
              <a:solidFill>
                <a:schemeClr val="tx1">
                  <a:lumMod val="75000"/>
                  <a:lumOff val="25000"/>
                </a:schemeClr>
              </a:solidFill>
              <a:latin typeface="ae_AlMohanad" panose="02060603050605020204" pitchFamily="18" charset="-78"/>
              <a:cs typeface="ae_AlMohanad" panose="02060603050605020204" pitchFamily="18" charset="-78"/>
            </a:endParaRPr>
          </a:p>
          <a:p>
            <a:pPr algn="r"/>
            <a:endParaRPr lang="ar-AE" dirty="0">
              <a:solidFill>
                <a:schemeClr val="tx1">
                  <a:lumMod val="75000"/>
                  <a:lumOff val="25000"/>
                </a:schemeClr>
              </a:solidFill>
              <a:latin typeface="ae_AlMohanad" panose="02060603050605020204" pitchFamily="18" charset="-78"/>
              <a:cs typeface="ae_AlMohanad" panose="02060603050605020204" pitchFamily="18" charset="-78"/>
            </a:endParaRPr>
          </a:p>
          <a:p>
            <a:pPr marL="265176" indent="-265176" algn="justLow" rtl="1">
              <a:lnSpc>
                <a:spcPct val="80000"/>
              </a:lnSpc>
              <a:spcBef>
                <a:spcPts val="250"/>
              </a:spcBef>
              <a:buClr>
                <a:schemeClr val="accent1"/>
              </a:buClr>
              <a:buSzPct val="80000"/>
            </a:pPr>
            <a:r>
              <a:rPr lang="en-US" sz="3400" b="1" dirty="0" smtClean="0">
                <a:latin typeface="ae_AlMohanad" pitchFamily="18" charset="-78"/>
                <a:cs typeface="ae_AlMohanad" pitchFamily="18" charset="-78"/>
              </a:rPr>
              <a:t>“</a:t>
            </a:r>
            <a:r>
              <a:rPr lang="ar-AE" sz="3400" b="1" dirty="0" smtClean="0">
                <a:latin typeface="ae_AlMohanad" pitchFamily="18" charset="-78"/>
                <a:cs typeface="ae_AlMohanad" pitchFamily="18" charset="-78"/>
              </a:rPr>
              <a:t>النظام </a:t>
            </a:r>
            <a:r>
              <a:rPr lang="ar-AE" sz="3400" b="1" dirty="0">
                <a:latin typeface="ae_AlMohanad" pitchFamily="18" charset="-78"/>
                <a:cs typeface="ae_AlMohanad" pitchFamily="18" charset="-78"/>
              </a:rPr>
              <a:t>الذي يتم من خلاله توجيه الشركات ومراقبة </a:t>
            </a:r>
            <a:r>
              <a:rPr lang="ar-AE" sz="3400" b="1" dirty="0" smtClean="0">
                <a:latin typeface="ae_AlMohanad" pitchFamily="18" charset="-78"/>
                <a:cs typeface="ae_AlMohanad" pitchFamily="18" charset="-78"/>
              </a:rPr>
              <a:t>أداءها</a:t>
            </a:r>
            <a:r>
              <a:rPr lang="en-US" sz="3400" b="1" dirty="0" smtClean="0">
                <a:latin typeface="ae_AlMohanad" pitchFamily="18" charset="-78"/>
                <a:cs typeface="ae_AlMohanad" pitchFamily="18" charset="-78"/>
              </a:rPr>
              <a:t>”</a:t>
            </a:r>
            <a:r>
              <a:rPr lang="ar-AE" sz="3400" b="1" dirty="0" smtClean="0">
                <a:latin typeface="ae_AlMohanad" pitchFamily="18" charset="-78"/>
                <a:cs typeface="ae_AlMohanad" pitchFamily="18" charset="-78"/>
              </a:rPr>
              <a:t> </a:t>
            </a:r>
            <a:r>
              <a:rPr lang="ar-AE" sz="3600" b="1" dirty="0" smtClean="0">
                <a:latin typeface="ae_AlMohanad" pitchFamily="18" charset="-78"/>
                <a:cs typeface="ae_AlMohanad" pitchFamily="18" charset="-78"/>
              </a:rPr>
              <a:t>تقرير </a:t>
            </a:r>
            <a:r>
              <a:rPr lang="ar-AE" sz="3600" b="1" dirty="0">
                <a:latin typeface="ae_AlMohanad" pitchFamily="18" charset="-78"/>
                <a:cs typeface="ae_AlMohanad" pitchFamily="18" charset="-78"/>
              </a:rPr>
              <a:t>لجنة كادبوري – المملكة المتحدة 1992</a:t>
            </a:r>
          </a:p>
          <a:p>
            <a:pPr marL="265176" indent="-265176" algn="justLow" rtl="1">
              <a:lnSpc>
                <a:spcPct val="80000"/>
              </a:lnSpc>
              <a:spcBef>
                <a:spcPts val="250"/>
              </a:spcBef>
              <a:buClr>
                <a:schemeClr val="accent1"/>
              </a:buClr>
              <a:buSzPct val="80000"/>
            </a:pPr>
            <a:endParaRPr lang="ar-AE" sz="3400" b="1" dirty="0">
              <a:latin typeface="ae_AlMohanad" pitchFamily="18" charset="-78"/>
              <a:cs typeface="ae_AlMohanad" pitchFamily="18" charset="-78"/>
            </a:endParaRPr>
          </a:p>
          <a:p>
            <a:pPr marL="265176" indent="-265176" algn="justLow" rtl="1">
              <a:lnSpc>
                <a:spcPct val="80000"/>
              </a:lnSpc>
              <a:spcBef>
                <a:spcPts val="250"/>
              </a:spcBef>
              <a:buClr>
                <a:schemeClr val="accent1"/>
              </a:buClr>
              <a:buSzPct val="80000"/>
            </a:pPr>
            <a:r>
              <a:rPr lang="ar-AE" sz="3400" b="1" dirty="0">
                <a:latin typeface="ae_AlMohanad" pitchFamily="18" charset="-78"/>
                <a:cs typeface="ae_AlMohanad" pitchFamily="18" charset="-78"/>
              </a:rPr>
              <a:t>” هو نظام يمكن المساهمين من التحقق من أن مجلس الإدارة في الشركة التي يساهمون فيها لا يدار من قبل شخص واحد وإنما من خلال نظام يعطي إشارات للثقة بأن </a:t>
            </a:r>
            <a:r>
              <a:rPr lang="ar-AE" sz="3400" b="1" dirty="0" err="1">
                <a:latin typeface="ae_AlMohanad" pitchFamily="18" charset="-78"/>
                <a:cs typeface="ae_AlMohanad" pitchFamily="18" charset="-78"/>
              </a:rPr>
              <a:t>إستثماراتهم</a:t>
            </a:r>
            <a:r>
              <a:rPr lang="ar-AE" sz="3400" b="1" dirty="0">
                <a:latin typeface="ae_AlMohanad" pitchFamily="18" charset="-78"/>
                <a:cs typeface="ae_AlMohanad" pitchFamily="18" charset="-78"/>
              </a:rPr>
              <a:t> في أيدي أمينة “.</a:t>
            </a:r>
            <a:endParaRPr lang="en-US" sz="3400" b="1" dirty="0">
              <a:latin typeface="ae_AlMohanad" pitchFamily="18" charset="-78"/>
              <a:cs typeface="ae_AlMohanad" pitchFamily="18" charset="-78"/>
            </a:endParaRPr>
          </a:p>
          <a:p>
            <a:pPr marL="265176" indent="-265176" algn="justLow" rtl="1">
              <a:lnSpc>
                <a:spcPct val="80000"/>
              </a:lnSpc>
              <a:spcBef>
                <a:spcPts val="250"/>
              </a:spcBef>
              <a:buClr>
                <a:schemeClr val="accent1"/>
              </a:buClr>
              <a:buSzPct val="80000"/>
            </a:pPr>
            <a:endParaRPr lang="ar-AE" sz="3400" b="1" dirty="0">
              <a:latin typeface="ae_AlMohanad" pitchFamily="18" charset="-78"/>
              <a:cs typeface="ae_AlMohanad" pitchFamily="18" charset="-78"/>
            </a:endParaRPr>
          </a:p>
          <a:p>
            <a:pPr algn="r"/>
            <a:r>
              <a:rPr lang="ar-A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e_AlMohanad" panose="02060603050605020204" pitchFamily="18" charset="-78"/>
                <a:cs typeface="ae_AlMohanad" panose="02060603050605020204" pitchFamily="18" charset="-78"/>
              </a:rPr>
              <a:t> </a:t>
            </a:r>
            <a:endParaRPr lang="ar-AE" dirty="0">
              <a:solidFill>
                <a:schemeClr val="tx1">
                  <a:lumMod val="75000"/>
                  <a:lumOff val="25000"/>
                </a:schemeClr>
              </a:solidFill>
              <a:latin typeface="ae_AlMohanad" panose="02060603050605020204" pitchFamily="18" charset="-78"/>
              <a:cs typeface="ae_AlMohanad" panose="02060603050605020204" pitchFamily="18" charset="-78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28600" y="457200"/>
            <a:ext cx="8534400" cy="811213"/>
          </a:xfrm>
          <a:prstGeom prst="rect">
            <a:avLst/>
          </a:prstGeom>
          <a:gradFill rotWithShape="1">
            <a:gsLst>
              <a:gs pos="0">
                <a:srgbClr val="FFFFFF">
                  <a:gamma/>
                  <a:shade val="46275"/>
                  <a:invGamma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FFFFFF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 algn="ctr"/>
            <a:r>
              <a:rPr lang="ar-EG" sz="3600" b="1" spc="-3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AlMohanad" pitchFamily="18" charset="-78"/>
                <a:cs typeface="ae_AlMohanad" pitchFamily="18" charset="-78"/>
              </a:rPr>
              <a:t>مفهوم </a:t>
            </a:r>
            <a:r>
              <a:rPr lang="ar-EG" sz="3600" b="1" spc="-300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AlMohanad" pitchFamily="18" charset="-78"/>
                <a:cs typeface="ae_AlMohanad" pitchFamily="18" charset="-78"/>
              </a:rPr>
              <a:t>حوكمة</a:t>
            </a:r>
            <a:r>
              <a:rPr lang="ar-EG" sz="3600" b="1" spc="-3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AlMohanad" pitchFamily="18" charset="-78"/>
                <a:cs typeface="ae_AlMohanad" pitchFamily="18" charset="-78"/>
              </a:rPr>
              <a:t> الشركات</a:t>
            </a:r>
            <a:endParaRPr lang="en-US" sz="3600" b="1" spc="-300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e_AlMohanad" pitchFamily="18" charset="-78"/>
              <a:cs typeface="ae_AlMohanad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4209597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SCA 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5715000"/>
            <a:ext cx="1752600" cy="971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28600" y="457200"/>
            <a:ext cx="8534400" cy="1066800"/>
          </a:xfrm>
          <a:prstGeom prst="rect">
            <a:avLst/>
          </a:prstGeom>
          <a:gradFill rotWithShape="1">
            <a:gsLst>
              <a:gs pos="0">
                <a:srgbClr val="FFFFFF">
                  <a:gamma/>
                  <a:shade val="46275"/>
                  <a:invGamma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FFFFFF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 algn="ctr"/>
            <a:r>
              <a:rPr lang="ar-SA" sz="2800" b="1" spc="-3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AlMohanad" pitchFamily="18" charset="-78"/>
                <a:cs typeface="ae_AlMohanad" pitchFamily="18" charset="-78"/>
              </a:rPr>
              <a:t>ضوابط </a:t>
            </a:r>
            <a:r>
              <a:rPr lang="ar-SA" sz="2800" b="1" spc="-300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AlMohanad" pitchFamily="18" charset="-78"/>
                <a:cs typeface="ae_AlMohanad" pitchFamily="18" charset="-78"/>
              </a:rPr>
              <a:t>الحوكمة</a:t>
            </a:r>
            <a:r>
              <a:rPr lang="ar-SA" sz="2800" b="1" spc="-3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AlMohanad" pitchFamily="18" charset="-78"/>
                <a:cs typeface="ae_AlMohanad" pitchFamily="18" charset="-78"/>
              </a:rPr>
              <a:t> ومعايير الانضباط </a:t>
            </a:r>
            <a:r>
              <a:rPr lang="ar-SA" sz="2800" b="1" spc="-3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AlMohanad" pitchFamily="18" charset="-78"/>
                <a:cs typeface="ae_AlMohanad" pitchFamily="18" charset="-78"/>
              </a:rPr>
              <a:t>المؤسسي</a:t>
            </a:r>
            <a:r>
              <a:rPr lang="ar-AE" sz="2800" b="1" spc="-3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AlMohanad" pitchFamily="18" charset="-78"/>
                <a:cs typeface="ae_AlMohanad" pitchFamily="18" charset="-78"/>
              </a:rPr>
              <a:t> في دولة الإمارات</a:t>
            </a:r>
            <a:endParaRPr lang="en-US" sz="2800" b="1" spc="-300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e_AlMohanad" pitchFamily="18" charset="-78"/>
              <a:cs typeface="ae_AlMohanad" pitchFamily="18" charset="-78"/>
            </a:endParaRP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381000" y="1677888"/>
            <a:ext cx="8305800" cy="4555093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just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ar-SA" sz="2900" b="0" i="0" u="none" strike="noStrike" cap="none" spc="-15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e_AlMohanad" pitchFamily="18" charset="-78"/>
                <a:ea typeface="Times New Roman" pitchFamily="18" charset="0"/>
                <a:cs typeface="ae_AlMohanad" pitchFamily="18" charset="-78"/>
              </a:rPr>
              <a:t>ضوابط </a:t>
            </a:r>
            <a:r>
              <a:rPr kumimoji="0" lang="ar-SA" sz="2900" b="0" i="0" u="none" strike="noStrike" cap="none" spc="-150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e_AlMohanad" pitchFamily="18" charset="-78"/>
                <a:ea typeface="Times New Roman" pitchFamily="18" charset="0"/>
                <a:cs typeface="ae_AlMohanad" pitchFamily="18" charset="-78"/>
              </a:rPr>
              <a:t>الحوكمة</a:t>
            </a:r>
            <a:r>
              <a:rPr kumimoji="0" lang="ar-SA" sz="2900" b="0" i="0" u="none" strike="noStrike" cap="none" spc="-15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e_AlMohanad" pitchFamily="18" charset="-78"/>
                <a:ea typeface="Times New Roman" pitchFamily="18" charset="0"/>
                <a:cs typeface="ae_AlMohanad" pitchFamily="18" charset="-78"/>
              </a:rPr>
              <a:t> </a:t>
            </a:r>
            <a:r>
              <a:rPr kumimoji="0" lang="ar-AE" sz="2900" b="0" i="0" u="none" strike="noStrike" cap="none" spc="-15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e_AlMohanad" pitchFamily="18" charset="-78"/>
                <a:ea typeface="Times New Roman" pitchFamily="18" charset="0"/>
                <a:cs typeface="ae_AlMohanad" pitchFamily="18" charset="-78"/>
              </a:rPr>
              <a:t>صدرت</a:t>
            </a:r>
            <a:r>
              <a:rPr kumimoji="0" lang="ar-AE" sz="2900" b="0" i="0" u="none" strike="noStrike" cap="none" spc="-150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e_AlMohanad" pitchFamily="18" charset="-78"/>
                <a:ea typeface="Times New Roman" pitchFamily="18" charset="0"/>
                <a:cs typeface="ae_AlMohanad" pitchFamily="18" charset="-78"/>
              </a:rPr>
              <a:t> كمسودة للمناقشة عام 2006 وتم تركها متاحة للنقاش ستة شهور لتلقي أية ملاحظات أو مقترحات بشأنها.</a:t>
            </a:r>
            <a:endParaRPr kumimoji="0" lang="ar-AE" sz="2900" b="0" i="0" u="none" strike="noStrike" cap="none" spc="-150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e_AlMohanad" pitchFamily="18" charset="-78"/>
              <a:ea typeface="Times New Roman" pitchFamily="18" charset="0"/>
              <a:cs typeface="ae_AlMohanad" pitchFamily="18" charset="-78"/>
            </a:endParaRPr>
          </a:p>
          <a:p>
            <a:pPr marL="457200" marR="0" lvl="0" indent="-457200" algn="just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ar-SA" sz="2900" b="0" i="0" u="none" strike="noStrike" cap="none" spc="-15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e_AlMohanad" pitchFamily="18" charset="-78"/>
                <a:ea typeface="Times New Roman" pitchFamily="18" charset="0"/>
                <a:cs typeface="ae_AlMohanad" pitchFamily="18" charset="-78"/>
              </a:rPr>
              <a:t>أصدرت الهيئة </a:t>
            </a:r>
            <a:r>
              <a:rPr lang="ar-AE" sz="2900" spc="-150" dirty="0" smtClean="0">
                <a:latin typeface="ae_AlMohanad" pitchFamily="18" charset="-78"/>
                <a:ea typeface="Times New Roman" pitchFamily="18" charset="0"/>
                <a:cs typeface="ae_AlMohanad" pitchFamily="18" charset="-78"/>
              </a:rPr>
              <a:t>ضوابط </a:t>
            </a:r>
            <a:r>
              <a:rPr lang="ar-AE" sz="2900" spc="-150" dirty="0" err="1" smtClean="0">
                <a:latin typeface="ae_AlMohanad" pitchFamily="18" charset="-78"/>
                <a:ea typeface="Times New Roman" pitchFamily="18" charset="0"/>
                <a:cs typeface="ae_AlMohanad" pitchFamily="18" charset="-78"/>
              </a:rPr>
              <a:t>الحوكمة</a:t>
            </a:r>
            <a:r>
              <a:rPr lang="ar-AE" sz="2900" spc="-150" dirty="0" smtClean="0">
                <a:latin typeface="ae_AlMohanad" pitchFamily="18" charset="-78"/>
                <a:ea typeface="Times New Roman" pitchFamily="18" charset="0"/>
                <a:cs typeface="ae_AlMohanad" pitchFamily="18" charset="-78"/>
              </a:rPr>
              <a:t> </a:t>
            </a:r>
            <a:r>
              <a:rPr kumimoji="0" lang="ar-SA" sz="2900" b="0" i="0" u="none" strike="noStrike" cap="none" spc="-15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e_AlMohanad" pitchFamily="18" charset="-78"/>
                <a:ea typeface="Times New Roman" pitchFamily="18" charset="0"/>
                <a:cs typeface="ae_AlMohanad" pitchFamily="18" charset="-78"/>
              </a:rPr>
              <a:t>في إبريل من العام 2007، و تبعها قرار بمنح الشركات فترة </a:t>
            </a:r>
            <a:r>
              <a:rPr kumimoji="0" lang="ar-SA" sz="2900" b="1" i="0" u="none" strike="noStrike" cap="none" spc="-15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e_AlMohanad" pitchFamily="18" charset="-78"/>
                <a:ea typeface="Times New Roman" pitchFamily="18" charset="0"/>
                <a:cs typeface="ae_AlMohanad" pitchFamily="18" charset="-78"/>
              </a:rPr>
              <a:t>اختيارية</a:t>
            </a:r>
            <a:r>
              <a:rPr kumimoji="0" lang="ar-SA" sz="2900" b="0" i="0" u="none" strike="noStrike" cap="none" spc="-15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e_AlMohanad" pitchFamily="18" charset="-78"/>
                <a:ea typeface="Times New Roman" pitchFamily="18" charset="0"/>
                <a:cs typeface="ae_AlMohanad" pitchFamily="18" charset="-78"/>
              </a:rPr>
              <a:t> للتطبيق </a:t>
            </a:r>
            <a:r>
              <a:rPr kumimoji="0" lang="ar-SA" sz="2900" b="1" i="0" u="none" strike="noStrike" cap="none" spc="-15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e_AlMohanad" pitchFamily="18" charset="-78"/>
                <a:ea typeface="Times New Roman" pitchFamily="18" charset="0"/>
                <a:cs typeface="ae_AlMohanad" pitchFamily="18" charset="-78"/>
              </a:rPr>
              <a:t>تنتهي في نهاية إبريل 2010</a:t>
            </a:r>
            <a:r>
              <a:rPr kumimoji="0" lang="ar-AE" sz="2900" b="1" i="0" u="none" strike="noStrike" cap="none" spc="-15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e_AlMohanad" pitchFamily="18" charset="-78"/>
                <a:ea typeface="Times New Roman" pitchFamily="18" charset="0"/>
                <a:cs typeface="ae_AlMohanad" pitchFamily="18" charset="-78"/>
              </a:rPr>
              <a:t>.</a:t>
            </a:r>
          </a:p>
          <a:p>
            <a:pPr marL="457200" indent="-457200" algn="just" rtl="1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ar-SA" sz="2900" spc="-150" dirty="0" smtClean="0">
                <a:latin typeface="ae_AlMohanad" pitchFamily="18" charset="-78"/>
                <a:ea typeface="Times New Roman" pitchFamily="18" charset="0"/>
                <a:cs typeface="ae_AlMohanad" pitchFamily="18" charset="-78"/>
              </a:rPr>
              <a:t>أصدر </a:t>
            </a:r>
            <a:r>
              <a:rPr lang="ar-SA" sz="2900" spc="-150" dirty="0">
                <a:latin typeface="ae_AlMohanad" pitchFamily="18" charset="-78"/>
                <a:ea typeface="Times New Roman" pitchFamily="18" charset="0"/>
                <a:cs typeface="ae_AlMohanad" pitchFamily="18" charset="-78"/>
              </a:rPr>
              <a:t>معالي </a:t>
            </a:r>
            <a:r>
              <a:rPr lang="ar-AE" sz="2900" spc="-150" dirty="0">
                <a:latin typeface="ae_AlMohanad" pitchFamily="18" charset="-78"/>
                <a:ea typeface="Times New Roman" pitchFamily="18" charset="0"/>
                <a:cs typeface="ae_AlMohanad" pitchFamily="18" charset="-78"/>
              </a:rPr>
              <a:t>سلطان بن سعيد المنصوري</a:t>
            </a:r>
            <a:r>
              <a:rPr lang="ar-SA" sz="2900" spc="-150" dirty="0">
                <a:latin typeface="ae_AlMohanad" pitchFamily="18" charset="-78"/>
                <a:ea typeface="Times New Roman" pitchFamily="18" charset="0"/>
                <a:cs typeface="ae_AlMohanad" pitchFamily="18" charset="-78"/>
              </a:rPr>
              <a:t> وزير الاقتصاد </a:t>
            </a:r>
            <a:r>
              <a:rPr lang="ar-AE" sz="2900" spc="-150" dirty="0">
                <a:latin typeface="ae_AlMohanad" pitchFamily="18" charset="-78"/>
                <a:ea typeface="Times New Roman" pitchFamily="18" charset="0"/>
                <a:cs typeface="ae_AlMohanad" pitchFamily="18" charset="-78"/>
              </a:rPr>
              <a:t>و</a:t>
            </a:r>
            <a:r>
              <a:rPr lang="ar-SA" sz="2900" spc="-150" dirty="0">
                <a:latin typeface="ae_AlMohanad" pitchFamily="18" charset="-78"/>
                <a:ea typeface="Times New Roman" pitchFamily="18" charset="0"/>
                <a:cs typeface="ae_AlMohanad" pitchFamily="18" charset="-78"/>
              </a:rPr>
              <a:t>رئيس مجلس إدارة هيئة الأوراق المالية والسلع القرار الوزاري رقم (518) لسنة 2009 بشأن ضوابط </a:t>
            </a:r>
            <a:r>
              <a:rPr lang="ar-SA" sz="2900" spc="-150" dirty="0" err="1">
                <a:latin typeface="ae_AlMohanad" pitchFamily="18" charset="-78"/>
                <a:ea typeface="Times New Roman" pitchFamily="18" charset="0"/>
                <a:cs typeface="ae_AlMohanad" pitchFamily="18" charset="-78"/>
              </a:rPr>
              <a:t>الحوكمة</a:t>
            </a:r>
            <a:r>
              <a:rPr lang="ar-SA" sz="2900" spc="-150" dirty="0">
                <a:latin typeface="ae_AlMohanad" pitchFamily="18" charset="-78"/>
                <a:ea typeface="Times New Roman" pitchFamily="18" charset="0"/>
                <a:cs typeface="ae_AlMohanad" pitchFamily="18" charset="-78"/>
              </a:rPr>
              <a:t> ومعايير الانضباط </a:t>
            </a:r>
            <a:r>
              <a:rPr lang="ar-SA" sz="2900" spc="-150" dirty="0" smtClean="0">
                <a:latin typeface="ae_AlMohanad" pitchFamily="18" charset="-78"/>
                <a:ea typeface="Times New Roman" pitchFamily="18" charset="0"/>
                <a:cs typeface="ae_AlMohanad" pitchFamily="18" charset="-78"/>
              </a:rPr>
              <a:t>المؤسسي</a:t>
            </a:r>
            <a:r>
              <a:rPr lang="ar-AE" sz="2900" spc="-150" dirty="0" smtClean="0">
                <a:latin typeface="ae_AlMohanad" pitchFamily="18" charset="-78"/>
                <a:ea typeface="Times New Roman" pitchFamily="18" charset="0"/>
                <a:cs typeface="ae_AlMohanad" pitchFamily="18" charset="-78"/>
              </a:rPr>
              <a:t>.</a:t>
            </a:r>
            <a:endParaRPr kumimoji="0" lang="ar-SA" sz="2900" b="0" i="0" u="none" strike="noStrike" cap="none" spc="-150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e_AlMohanad" pitchFamily="18" charset="-78"/>
              <a:cs typeface="ae_AlMohanad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2390004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1.png"/>
          <p:cNvPicPr>
            <a:picLocks noChangeAspect="1"/>
          </p:cNvPicPr>
          <p:nvPr/>
        </p:nvPicPr>
        <p:blipFill>
          <a:blip r:embed="rId2" cstate="print">
            <a:lum bright="48000"/>
          </a:blip>
          <a:srcRect/>
          <a:stretch>
            <a:fillRect/>
          </a:stretch>
        </p:blipFill>
        <p:spPr bwMode="auto">
          <a:xfrm>
            <a:off x="114300" y="1676400"/>
            <a:ext cx="876300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SCA 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5715000"/>
            <a:ext cx="1752600" cy="971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28600" y="152400"/>
            <a:ext cx="8534400" cy="811213"/>
          </a:xfrm>
          <a:prstGeom prst="rect">
            <a:avLst/>
          </a:prstGeom>
          <a:gradFill rotWithShape="1">
            <a:gsLst>
              <a:gs pos="0">
                <a:srgbClr val="FFFFFF">
                  <a:gamma/>
                  <a:shade val="46275"/>
                  <a:invGamma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FFFFFF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 algn="ctr"/>
            <a:r>
              <a:rPr lang="ar-AE" sz="3600" b="1" spc="-3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AlMohanad" pitchFamily="18" charset="-78"/>
                <a:cs typeface="ae_AlMohanad" pitchFamily="18" charset="-78"/>
              </a:rPr>
              <a:t>التوعية </a:t>
            </a:r>
            <a:r>
              <a:rPr lang="ar-AE" sz="3600" b="1" spc="-300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AlMohanad" pitchFamily="18" charset="-78"/>
                <a:cs typeface="ae_AlMohanad" pitchFamily="18" charset="-78"/>
              </a:rPr>
              <a:t>بحوكمة</a:t>
            </a:r>
            <a:r>
              <a:rPr lang="ar-AE" sz="3600" b="1" spc="-3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AlMohanad" pitchFamily="18" charset="-78"/>
                <a:cs typeface="ae_AlMohanad" pitchFamily="18" charset="-78"/>
              </a:rPr>
              <a:t> </a:t>
            </a:r>
            <a:r>
              <a:rPr lang="ar-AE" sz="3600" b="1" spc="-3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AlMohanad" pitchFamily="18" charset="-78"/>
                <a:cs typeface="ae_AlMohanad" pitchFamily="18" charset="-78"/>
              </a:rPr>
              <a:t>الشركات </a:t>
            </a:r>
            <a:r>
              <a:rPr lang="en-US" sz="3600" b="1" spc="-3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AlMohanad" pitchFamily="18" charset="-78"/>
                <a:cs typeface="ae_AlMohanad" pitchFamily="18" charset="-78"/>
              </a:rPr>
              <a:t> 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326571" y="1323702"/>
            <a:ext cx="8436429" cy="487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76" indent="-265176" algn="justLow" rtl="1">
              <a:lnSpc>
                <a:spcPct val="80000"/>
              </a:lnSpc>
              <a:spcBef>
                <a:spcPts val="25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ar-AE" sz="2550" b="1" u="sng" dirty="0" smtClean="0">
                <a:latin typeface="ae_AlMohanad" pitchFamily="18" charset="-78"/>
                <a:cs typeface="ae_AlMohanad" pitchFamily="18" charset="-78"/>
              </a:rPr>
              <a:t>أولاً : عند إصدار مسودة ضوابط </a:t>
            </a:r>
            <a:r>
              <a:rPr lang="ar-AE" sz="2550" b="1" u="sng" dirty="0" err="1" smtClean="0">
                <a:latin typeface="ae_AlMohanad" pitchFamily="18" charset="-78"/>
                <a:cs typeface="ae_AlMohanad" pitchFamily="18" charset="-78"/>
              </a:rPr>
              <a:t>الحوكمة</a:t>
            </a:r>
            <a:r>
              <a:rPr lang="ar-AE" sz="2550" b="1" u="sng" dirty="0" smtClean="0">
                <a:latin typeface="ae_AlMohanad" pitchFamily="18" charset="-78"/>
                <a:cs typeface="ae_AlMohanad" pitchFamily="18" charset="-78"/>
              </a:rPr>
              <a:t> :</a:t>
            </a:r>
          </a:p>
          <a:p>
            <a:pPr algn="justLow" rtl="1">
              <a:lnSpc>
                <a:spcPct val="80000"/>
              </a:lnSpc>
              <a:spcBef>
                <a:spcPts val="2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</a:pPr>
            <a:r>
              <a:rPr lang="ar-AE" sz="2550" b="1" dirty="0" smtClean="0">
                <a:latin typeface="ae_AlMohanad" pitchFamily="18" charset="-78"/>
                <a:cs typeface="ae_AlMohanad" pitchFamily="18" charset="-78"/>
              </a:rPr>
              <a:t>   </a:t>
            </a:r>
            <a:r>
              <a:rPr lang="ar-AE" sz="2800" b="1" dirty="0" smtClean="0">
                <a:latin typeface="ae_AlMohanad" pitchFamily="18" charset="-78"/>
                <a:cs typeface="ae_AlMohanad" pitchFamily="18" charset="-78"/>
              </a:rPr>
              <a:t>قامت الهيئة بنشر عدة إعلانات في الصحف وفي الموقع الإلكتروني للهيئة بأنها بصدد إصدار قواعد وضوابط </a:t>
            </a:r>
            <a:r>
              <a:rPr lang="ar-AE" sz="2800" b="1" dirty="0" err="1" smtClean="0">
                <a:latin typeface="ae_AlMohanad" pitchFamily="18" charset="-78"/>
                <a:cs typeface="ae_AlMohanad" pitchFamily="18" charset="-78"/>
              </a:rPr>
              <a:t>حوكمة</a:t>
            </a:r>
            <a:r>
              <a:rPr lang="ar-AE" sz="2800" b="1" dirty="0" smtClean="0">
                <a:latin typeface="ae_AlMohanad" pitchFamily="18" charset="-78"/>
                <a:cs typeface="ae_AlMohanad" pitchFamily="18" charset="-78"/>
              </a:rPr>
              <a:t> الشركات المدرجة وأنها قامت بنشر هذه الضوابط كمسودة للمناقشة في الموقع الإلكتروني </a:t>
            </a:r>
            <a:r>
              <a:rPr lang="ar-AE" sz="2800" b="1" dirty="0" err="1" smtClean="0">
                <a:latin typeface="ae_AlMohanad" pitchFamily="18" charset="-78"/>
                <a:cs typeface="ae_AlMohanad" pitchFamily="18" charset="-78"/>
              </a:rPr>
              <a:t>للإطلاع</a:t>
            </a:r>
            <a:r>
              <a:rPr lang="ar-AE" sz="2800" b="1" dirty="0" smtClean="0">
                <a:latin typeface="ae_AlMohanad" pitchFamily="18" charset="-78"/>
                <a:cs typeface="ae_AlMohanad" pitchFamily="18" charset="-78"/>
              </a:rPr>
              <a:t> عليها من قبل المهتمين مثل المكاتب القانونية ومكاتب </a:t>
            </a:r>
            <a:r>
              <a:rPr lang="ar-AE" sz="2800" b="1" dirty="0" err="1" smtClean="0">
                <a:latin typeface="ae_AlMohanad" pitchFamily="18" charset="-78"/>
                <a:cs typeface="ae_AlMohanad" pitchFamily="18" charset="-78"/>
              </a:rPr>
              <a:t>الإستشارات</a:t>
            </a:r>
            <a:r>
              <a:rPr lang="ar-AE" sz="2800" b="1" dirty="0" smtClean="0">
                <a:latin typeface="ae_AlMohanad" pitchFamily="18" charset="-78"/>
                <a:cs typeface="ae_AlMohanad" pitchFamily="18" charset="-78"/>
              </a:rPr>
              <a:t> والشركات نفسها والمهتمين وغيرهم .</a:t>
            </a:r>
          </a:p>
          <a:p>
            <a:pPr algn="justLow" rtl="1">
              <a:lnSpc>
                <a:spcPct val="80000"/>
              </a:lnSpc>
              <a:spcBef>
                <a:spcPts val="2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</a:pPr>
            <a:r>
              <a:rPr lang="ar-AE" sz="2800" b="1" dirty="0" smtClean="0">
                <a:latin typeface="ae_AlMohanad" pitchFamily="18" charset="-78"/>
                <a:cs typeface="ae_AlMohanad" pitchFamily="18" charset="-78"/>
              </a:rPr>
              <a:t>أوجدت الهيئة بريداً إلكترونيا لتلقي أية ملاحظات بشأن هذه المسودة لمدة ثلاثة شهور .</a:t>
            </a:r>
          </a:p>
          <a:p>
            <a:pPr algn="justLow" rtl="1">
              <a:lnSpc>
                <a:spcPct val="80000"/>
              </a:lnSpc>
              <a:spcBef>
                <a:spcPts val="2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</a:pPr>
            <a:r>
              <a:rPr lang="ar-AE" sz="2800" b="1" dirty="0" smtClean="0">
                <a:latin typeface="ae_AlMohanad" pitchFamily="18" charset="-78"/>
                <a:cs typeface="ae_AlMohanad" pitchFamily="18" charset="-78"/>
              </a:rPr>
              <a:t>قامت بإرسال كتب رسمية لجميع الشركات المدرجة خبرهم بهذه المسودة </a:t>
            </a:r>
            <a:r>
              <a:rPr lang="ar-AE" sz="2800" b="1" dirty="0" err="1" smtClean="0">
                <a:latin typeface="ae_AlMohanad" pitchFamily="18" charset="-78"/>
                <a:cs typeface="ae_AlMohanad" pitchFamily="18" charset="-78"/>
              </a:rPr>
              <a:t>للإطلاع</a:t>
            </a:r>
            <a:r>
              <a:rPr lang="ar-AE" sz="2800" b="1" dirty="0" smtClean="0">
                <a:latin typeface="ae_AlMohanad" pitchFamily="18" charset="-78"/>
                <a:cs typeface="ae_AlMohanad" pitchFamily="18" charset="-78"/>
              </a:rPr>
              <a:t> عليها وللإفادة بشأن أية ملاحظات أو مقترحات أو تعديلات بشأنها.</a:t>
            </a:r>
            <a:endParaRPr lang="en-US" sz="2800" b="1" dirty="0">
              <a:latin typeface="ae_AlMohanad" pitchFamily="18" charset="-78"/>
              <a:cs typeface="ae_AlMohanad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467243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1.png"/>
          <p:cNvPicPr>
            <a:picLocks noChangeAspect="1"/>
          </p:cNvPicPr>
          <p:nvPr/>
        </p:nvPicPr>
        <p:blipFill>
          <a:blip r:embed="rId2" cstate="print">
            <a:lum bright="48000"/>
          </a:blip>
          <a:srcRect/>
          <a:stretch>
            <a:fillRect/>
          </a:stretch>
        </p:blipFill>
        <p:spPr bwMode="auto">
          <a:xfrm>
            <a:off x="114300" y="1676400"/>
            <a:ext cx="876300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SCA 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5715000"/>
            <a:ext cx="1752600" cy="971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28600" y="152400"/>
            <a:ext cx="8534400" cy="811213"/>
          </a:xfrm>
          <a:prstGeom prst="rect">
            <a:avLst/>
          </a:prstGeom>
          <a:gradFill rotWithShape="1">
            <a:gsLst>
              <a:gs pos="0">
                <a:srgbClr val="FFFFFF">
                  <a:gamma/>
                  <a:shade val="46275"/>
                  <a:invGamma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FFFFFF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 algn="ctr"/>
            <a:r>
              <a:rPr lang="ar-AE" sz="3600" b="1" spc="-3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AlMohanad" pitchFamily="18" charset="-78"/>
                <a:cs typeface="ae_AlMohanad" pitchFamily="18" charset="-78"/>
              </a:rPr>
              <a:t>التوعية </a:t>
            </a:r>
            <a:r>
              <a:rPr lang="ar-AE" sz="3600" b="1" spc="-300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AlMohanad" pitchFamily="18" charset="-78"/>
                <a:cs typeface="ae_AlMohanad" pitchFamily="18" charset="-78"/>
              </a:rPr>
              <a:t>بحوكمة</a:t>
            </a:r>
            <a:r>
              <a:rPr lang="ar-AE" sz="3600" b="1" spc="-3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AlMohanad" pitchFamily="18" charset="-78"/>
                <a:cs typeface="ae_AlMohanad" pitchFamily="18" charset="-78"/>
              </a:rPr>
              <a:t> </a:t>
            </a:r>
            <a:r>
              <a:rPr lang="ar-AE" sz="3600" b="1" spc="-3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AlMohanad" pitchFamily="18" charset="-78"/>
                <a:cs typeface="ae_AlMohanad" pitchFamily="18" charset="-78"/>
              </a:rPr>
              <a:t>الشركات </a:t>
            </a:r>
            <a:r>
              <a:rPr lang="en-US" sz="3600" b="1" spc="-3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AlMohanad" pitchFamily="18" charset="-78"/>
                <a:cs typeface="ae_AlMohanad" pitchFamily="18" charset="-78"/>
              </a:rPr>
              <a:t> 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277585" y="1066800"/>
            <a:ext cx="8436429" cy="487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76" indent="-265176" algn="justLow" rtl="1">
              <a:lnSpc>
                <a:spcPct val="80000"/>
              </a:lnSpc>
              <a:spcBef>
                <a:spcPts val="25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ar-AE" sz="2550" b="1" u="sng" dirty="0" smtClean="0">
                <a:latin typeface="ae_AlMohanad" pitchFamily="18" charset="-78"/>
                <a:cs typeface="ae_AlMohanad" pitchFamily="18" charset="-78"/>
              </a:rPr>
              <a:t>ثانياً: عند إصدار ضوابط </a:t>
            </a:r>
            <a:r>
              <a:rPr lang="ar-AE" sz="2550" b="1" u="sng" dirty="0" err="1" smtClean="0">
                <a:latin typeface="ae_AlMohanad" pitchFamily="18" charset="-78"/>
                <a:cs typeface="ae_AlMohanad" pitchFamily="18" charset="-78"/>
              </a:rPr>
              <a:t>الحوكمة</a:t>
            </a:r>
            <a:r>
              <a:rPr lang="ar-AE" sz="2550" b="1" u="sng" dirty="0" smtClean="0">
                <a:latin typeface="ae_AlMohanad" pitchFamily="18" charset="-78"/>
                <a:cs typeface="ae_AlMohanad" pitchFamily="18" charset="-78"/>
              </a:rPr>
              <a:t> (التطبيق </a:t>
            </a:r>
            <a:r>
              <a:rPr lang="ar-AE" sz="2550" b="1" u="sng" dirty="0" err="1" smtClean="0">
                <a:latin typeface="ae_AlMohanad" pitchFamily="18" charset="-78"/>
                <a:cs typeface="ae_AlMohanad" pitchFamily="18" charset="-78"/>
              </a:rPr>
              <a:t>الإختياري</a:t>
            </a:r>
            <a:r>
              <a:rPr lang="ar-AE" sz="2550" b="1" u="sng" dirty="0" smtClean="0">
                <a:latin typeface="ae_AlMohanad" pitchFamily="18" charset="-78"/>
                <a:cs typeface="ae_AlMohanad" pitchFamily="18" charset="-78"/>
              </a:rPr>
              <a:t>)</a:t>
            </a:r>
          </a:p>
          <a:p>
            <a:pPr marL="0" indent="0" algn="justLow" rtl="1">
              <a:lnSpc>
                <a:spcPct val="80000"/>
              </a:lnSpc>
              <a:spcBef>
                <a:spcPts val="250"/>
              </a:spcBef>
              <a:buClr>
                <a:schemeClr val="accent1"/>
              </a:buClr>
              <a:buSzPct val="80000"/>
              <a:buNone/>
            </a:pPr>
            <a:r>
              <a:rPr lang="ar-AE" sz="2550" b="1" dirty="0" smtClean="0">
                <a:latin typeface="ae_AlMohanad" pitchFamily="18" charset="-78"/>
                <a:cs typeface="ae_AlMohanad" pitchFamily="18" charset="-78"/>
              </a:rPr>
              <a:t>   </a:t>
            </a:r>
            <a:r>
              <a:rPr lang="ar-AE" sz="2800" b="1" dirty="0" smtClean="0">
                <a:latin typeface="ae_AlMohanad" pitchFamily="18" charset="-78"/>
                <a:cs typeface="ae_AlMohanad" pitchFamily="18" charset="-78"/>
              </a:rPr>
              <a:t>قامت الهيئة بعقد ورش عمل وبرامج تدريبية  عن </a:t>
            </a:r>
            <a:r>
              <a:rPr lang="ar-AE" sz="2800" b="1" dirty="0" err="1" smtClean="0">
                <a:latin typeface="ae_AlMohanad" pitchFamily="18" charset="-78"/>
                <a:cs typeface="ae_AlMohanad" pitchFamily="18" charset="-78"/>
              </a:rPr>
              <a:t>الحوكمة</a:t>
            </a:r>
            <a:r>
              <a:rPr lang="ar-AE" sz="2800" b="1" dirty="0" smtClean="0">
                <a:latin typeface="ae_AlMohanad" pitchFamily="18" charset="-78"/>
                <a:cs typeface="ae_AlMohanad" pitchFamily="18" charset="-78"/>
              </a:rPr>
              <a:t> لجميع الشركات المدرجة (الإدارة التنفيذية – الصف الثاني من الإدارة التنفيذية)</a:t>
            </a:r>
          </a:p>
          <a:p>
            <a:pPr marL="0" indent="0" algn="justLow" rtl="1">
              <a:lnSpc>
                <a:spcPct val="80000"/>
              </a:lnSpc>
              <a:spcBef>
                <a:spcPts val="250"/>
              </a:spcBef>
              <a:buClr>
                <a:schemeClr val="accent1"/>
              </a:buClr>
              <a:buSzPct val="80000"/>
              <a:buNone/>
            </a:pPr>
            <a:r>
              <a:rPr lang="ar-AE" sz="2800" b="1" dirty="0" smtClean="0">
                <a:latin typeface="ae_AlMohanad" pitchFamily="18" charset="-78"/>
                <a:cs typeface="ae_AlMohanad" pitchFamily="18" charset="-78"/>
              </a:rPr>
              <a:t>تضمنت هذه البرامج التدريبية وورش العمل يلي :</a:t>
            </a:r>
          </a:p>
          <a:p>
            <a:pPr algn="just" rtl="1">
              <a:lnSpc>
                <a:spcPct val="80000"/>
              </a:lnSpc>
              <a:spcBef>
                <a:spcPts val="250"/>
              </a:spcBef>
              <a:buClr>
                <a:schemeClr val="accent1"/>
              </a:buClr>
              <a:buSzPct val="80000"/>
            </a:pPr>
            <a:r>
              <a:rPr lang="ar-AE" sz="2100" b="1" dirty="0" smtClean="0">
                <a:latin typeface="ae_AlMohanad" pitchFamily="18" charset="-78"/>
                <a:cs typeface="ae_AlMohanad" pitchFamily="18" charset="-78"/>
              </a:rPr>
              <a:t>مفهوم </a:t>
            </a:r>
            <a:r>
              <a:rPr lang="ar-AE" sz="2100" b="1" dirty="0" err="1" smtClean="0">
                <a:latin typeface="ae_AlMohanad" pitchFamily="18" charset="-78"/>
                <a:cs typeface="ae_AlMohanad" pitchFamily="18" charset="-78"/>
              </a:rPr>
              <a:t>الحوكمة</a:t>
            </a:r>
            <a:r>
              <a:rPr lang="ar-AE" sz="2100" b="1" dirty="0" smtClean="0">
                <a:latin typeface="ae_AlMohanad" pitchFamily="18" charset="-78"/>
                <a:cs typeface="ae_AlMohanad" pitchFamily="18" charset="-78"/>
              </a:rPr>
              <a:t> .</a:t>
            </a:r>
          </a:p>
          <a:p>
            <a:pPr algn="just" rtl="1">
              <a:lnSpc>
                <a:spcPct val="80000"/>
              </a:lnSpc>
              <a:spcBef>
                <a:spcPts val="250"/>
              </a:spcBef>
              <a:buClr>
                <a:schemeClr val="accent1"/>
              </a:buClr>
              <a:buSzPct val="80000"/>
            </a:pPr>
            <a:r>
              <a:rPr lang="ar-AE" sz="2100" b="1" dirty="0" smtClean="0">
                <a:latin typeface="ae_AlMohanad" pitchFamily="18" charset="-78"/>
                <a:cs typeface="ae_AlMohanad" pitchFamily="18" charset="-78"/>
              </a:rPr>
              <a:t>مزايا ومنافع </a:t>
            </a:r>
            <a:r>
              <a:rPr lang="ar-AE" sz="2100" b="1" dirty="0" err="1" smtClean="0">
                <a:latin typeface="ae_AlMohanad" pitchFamily="18" charset="-78"/>
                <a:cs typeface="ae_AlMohanad" pitchFamily="18" charset="-78"/>
              </a:rPr>
              <a:t>الحوكمة</a:t>
            </a:r>
            <a:r>
              <a:rPr lang="ar-AE" sz="2100" b="1" dirty="0" smtClean="0">
                <a:latin typeface="ae_AlMohanad" pitchFamily="18" charset="-78"/>
                <a:cs typeface="ae_AlMohanad" pitchFamily="18" charset="-78"/>
              </a:rPr>
              <a:t> للشركات –للأفراد – وللدولة نفسها وللمجتمعات .</a:t>
            </a:r>
          </a:p>
          <a:p>
            <a:pPr algn="just" rtl="1">
              <a:lnSpc>
                <a:spcPct val="80000"/>
              </a:lnSpc>
              <a:spcBef>
                <a:spcPts val="250"/>
              </a:spcBef>
              <a:buClr>
                <a:schemeClr val="accent1"/>
              </a:buClr>
              <a:buSzPct val="80000"/>
            </a:pPr>
            <a:r>
              <a:rPr lang="ar-AE" sz="2100" b="1" dirty="0" smtClean="0">
                <a:latin typeface="ae_AlMohanad" pitchFamily="18" charset="-78"/>
                <a:cs typeface="ae_AlMohanad" pitchFamily="18" charset="-78"/>
              </a:rPr>
              <a:t>كيفية تطبيق </a:t>
            </a:r>
            <a:r>
              <a:rPr lang="ar-AE" sz="2100" b="1" dirty="0" err="1" smtClean="0">
                <a:latin typeface="ae_AlMohanad" pitchFamily="18" charset="-78"/>
                <a:cs typeface="ae_AlMohanad" pitchFamily="18" charset="-78"/>
              </a:rPr>
              <a:t>الحوكمة</a:t>
            </a:r>
            <a:r>
              <a:rPr lang="ar-AE" sz="2100" b="1" dirty="0" smtClean="0">
                <a:latin typeface="ae_AlMohanad" pitchFamily="18" charset="-78"/>
                <a:cs typeface="ae_AlMohanad" pitchFamily="18" charset="-78"/>
              </a:rPr>
              <a:t> وآلية التطبيق .</a:t>
            </a:r>
          </a:p>
          <a:p>
            <a:pPr algn="just" rtl="1">
              <a:lnSpc>
                <a:spcPct val="80000"/>
              </a:lnSpc>
              <a:spcBef>
                <a:spcPts val="250"/>
              </a:spcBef>
              <a:buClr>
                <a:schemeClr val="accent1"/>
              </a:buClr>
              <a:buSzPct val="80000"/>
            </a:pPr>
            <a:r>
              <a:rPr lang="ar-SA" sz="2100" b="1" dirty="0">
                <a:latin typeface="ae_AlMohanad" pitchFamily="18" charset="-78"/>
                <a:cs typeface="ae_AlMohanad" pitchFamily="18" charset="-78"/>
              </a:rPr>
              <a:t>السمات العامة والخبرات والمهارات التي يجب </a:t>
            </a:r>
            <a:r>
              <a:rPr lang="ar-SA" sz="2100" b="1" dirty="0" smtClean="0">
                <a:latin typeface="ae_AlMohanad" pitchFamily="18" charset="-78"/>
                <a:cs typeface="ae_AlMohanad" pitchFamily="18" charset="-78"/>
              </a:rPr>
              <a:t>أن </a:t>
            </a:r>
            <a:r>
              <a:rPr lang="ar-SA" sz="2100" b="1" dirty="0">
                <a:latin typeface="ae_AlMohanad" pitchFamily="18" charset="-78"/>
                <a:cs typeface="ae_AlMohanad" pitchFamily="18" charset="-78"/>
              </a:rPr>
              <a:t>يتمتع بها أعضاء مجلس الإدارة تشكيل مجلس الإدارة واستقلالية الأعضاء تقييم أداء وفعالية المجلس في ضوء المهام الموجودة في قواعد </a:t>
            </a:r>
            <a:r>
              <a:rPr lang="ar-SA" sz="2100" b="1" dirty="0" err="1">
                <a:latin typeface="ae_AlMohanad" pitchFamily="18" charset="-78"/>
                <a:cs typeface="ae_AlMohanad" pitchFamily="18" charset="-78"/>
              </a:rPr>
              <a:t>الحوكمة</a:t>
            </a:r>
            <a:r>
              <a:rPr lang="ar-SA" sz="2100" b="1" dirty="0">
                <a:latin typeface="ae_AlMohanad" pitchFamily="18" charset="-78"/>
                <a:cs typeface="ae_AlMohanad" pitchFamily="18" charset="-78"/>
              </a:rPr>
              <a:t>.</a:t>
            </a:r>
            <a:endParaRPr lang="ar-AE" sz="2100" b="1" dirty="0">
              <a:latin typeface="ae_AlMohanad" pitchFamily="18" charset="-78"/>
              <a:cs typeface="ae_AlMohanad" pitchFamily="18" charset="-78"/>
            </a:endParaRPr>
          </a:p>
          <a:p>
            <a:pPr algn="just" rtl="1">
              <a:lnSpc>
                <a:spcPct val="80000"/>
              </a:lnSpc>
              <a:spcBef>
                <a:spcPts val="250"/>
              </a:spcBef>
              <a:buClr>
                <a:schemeClr val="accent1"/>
              </a:buClr>
              <a:buSzPct val="80000"/>
            </a:pPr>
            <a:r>
              <a:rPr lang="ar-SA" sz="2100" b="1" dirty="0">
                <a:latin typeface="ae_AlMohanad" pitchFamily="18" charset="-78"/>
                <a:cs typeface="ae_AlMohanad" pitchFamily="18" charset="-78"/>
              </a:rPr>
              <a:t>مكافآت مجلس الإدارة والإدارة التنفيذية في الشركات وضرورة ربطها بأداء الشركة  </a:t>
            </a:r>
            <a:endParaRPr lang="ar-AE" sz="2100" b="1" dirty="0" smtClean="0">
              <a:latin typeface="ae_AlMohanad" pitchFamily="18" charset="-78"/>
              <a:cs typeface="ae_AlMohanad" pitchFamily="18" charset="-78"/>
            </a:endParaRPr>
          </a:p>
          <a:p>
            <a:pPr algn="just" rtl="1">
              <a:lnSpc>
                <a:spcPct val="80000"/>
              </a:lnSpc>
              <a:spcBef>
                <a:spcPts val="250"/>
              </a:spcBef>
              <a:buClr>
                <a:schemeClr val="accent1"/>
              </a:buClr>
              <a:buSzPct val="80000"/>
            </a:pPr>
            <a:r>
              <a:rPr lang="ar-SA" sz="2100" b="1" dirty="0" smtClean="0">
                <a:latin typeface="ae_AlMohanad" pitchFamily="18" charset="-78"/>
                <a:cs typeface="ae_AlMohanad" pitchFamily="18" charset="-78"/>
              </a:rPr>
              <a:t>أهمية </a:t>
            </a:r>
            <a:r>
              <a:rPr lang="ar-SA" sz="2100" b="1" dirty="0">
                <a:latin typeface="ae_AlMohanad" pitchFamily="18" charset="-78"/>
                <a:cs typeface="ae_AlMohanad" pitchFamily="18" charset="-78"/>
              </a:rPr>
              <a:t>وضرورة  تأسيس وإيجاد نظام الرقابة الداخلية في الشركة.</a:t>
            </a:r>
            <a:endParaRPr lang="ar-AE" sz="2100" b="1" dirty="0">
              <a:latin typeface="ae_AlMohanad" pitchFamily="18" charset="-78"/>
              <a:cs typeface="ae_AlMohanad" pitchFamily="18" charset="-78"/>
            </a:endParaRPr>
          </a:p>
          <a:p>
            <a:pPr lvl="0" algn="just" rtl="1"/>
            <a:r>
              <a:rPr lang="ar-SA" sz="2100" b="1" dirty="0">
                <a:latin typeface="ae_AlMohanad" pitchFamily="18" charset="-78"/>
                <a:cs typeface="ae_AlMohanad" pitchFamily="18" charset="-78"/>
              </a:rPr>
              <a:t>حقوق المساهمين والأطراف ذات </a:t>
            </a:r>
            <a:r>
              <a:rPr lang="ar-SA" sz="2100" b="1" dirty="0" smtClean="0">
                <a:latin typeface="ae_AlMohanad" pitchFamily="18" charset="-78"/>
                <a:cs typeface="ae_AlMohanad" pitchFamily="18" charset="-78"/>
              </a:rPr>
              <a:t>العلاقة</a:t>
            </a:r>
            <a:r>
              <a:rPr lang="ar-AE" sz="2100" b="1" dirty="0" smtClean="0">
                <a:latin typeface="ae_AlMohanad" pitchFamily="18" charset="-78"/>
                <a:cs typeface="ae_AlMohanad" pitchFamily="18" charset="-78"/>
              </a:rPr>
              <a:t>.</a:t>
            </a:r>
            <a:r>
              <a:rPr lang="ar-SA" sz="2100" b="1" dirty="0" smtClean="0">
                <a:latin typeface="ae_AlMohanad" pitchFamily="18" charset="-78"/>
                <a:cs typeface="ae_AlMohanad" pitchFamily="18" charset="-78"/>
              </a:rPr>
              <a:t> </a:t>
            </a:r>
            <a:endParaRPr lang="en-US" sz="2100" b="1" dirty="0">
              <a:latin typeface="ae_AlMohanad" pitchFamily="18" charset="-78"/>
              <a:cs typeface="ae_AlMohanad" pitchFamily="18" charset="-78"/>
            </a:endParaRPr>
          </a:p>
          <a:p>
            <a:pPr algn="just" rtl="1"/>
            <a:r>
              <a:rPr lang="ar-SA" sz="2100" b="1" dirty="0">
                <a:latin typeface="ae_AlMohanad" pitchFamily="18" charset="-78"/>
                <a:cs typeface="ae_AlMohanad" pitchFamily="18" charset="-78"/>
              </a:rPr>
              <a:t>أهمية المسؤولية البيئية والاجتماعية </a:t>
            </a:r>
            <a:r>
              <a:rPr lang="ar-SA" sz="2100" b="1" dirty="0" smtClean="0">
                <a:latin typeface="ae_AlMohanad" pitchFamily="18" charset="-78"/>
                <a:cs typeface="ae_AlMohanad" pitchFamily="18" charset="-78"/>
              </a:rPr>
              <a:t>للشركات</a:t>
            </a:r>
            <a:r>
              <a:rPr lang="ar-AE" sz="2100" b="1" dirty="0" smtClean="0">
                <a:latin typeface="ae_AlMohanad" pitchFamily="18" charset="-78"/>
                <a:cs typeface="ae_AlMohanad" pitchFamily="18" charset="-78"/>
              </a:rPr>
              <a:t>.</a:t>
            </a:r>
            <a:endParaRPr lang="ar-AE" sz="2100" b="1" dirty="0">
              <a:latin typeface="ae_AlMohanad" pitchFamily="18" charset="-78"/>
              <a:cs typeface="ae_AlMohanad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3409072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1.png"/>
          <p:cNvPicPr>
            <a:picLocks noChangeAspect="1"/>
          </p:cNvPicPr>
          <p:nvPr/>
        </p:nvPicPr>
        <p:blipFill>
          <a:blip r:embed="rId2" cstate="print">
            <a:lum bright="48000"/>
          </a:blip>
          <a:srcRect/>
          <a:stretch>
            <a:fillRect/>
          </a:stretch>
        </p:blipFill>
        <p:spPr bwMode="auto">
          <a:xfrm>
            <a:off x="125186" y="620055"/>
            <a:ext cx="8763000" cy="2580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SCA 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5715000"/>
            <a:ext cx="1752600" cy="971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28600" y="152400"/>
            <a:ext cx="8534400" cy="811213"/>
          </a:xfrm>
          <a:prstGeom prst="rect">
            <a:avLst/>
          </a:prstGeom>
          <a:gradFill rotWithShape="1">
            <a:gsLst>
              <a:gs pos="0">
                <a:srgbClr val="FFFFFF">
                  <a:gamma/>
                  <a:shade val="46275"/>
                  <a:invGamma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FFFFFF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 algn="ctr"/>
            <a:r>
              <a:rPr lang="ar-AE" sz="3600" b="1" spc="-3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AlMohanad" pitchFamily="18" charset="-78"/>
                <a:cs typeface="ae_AlMohanad" pitchFamily="18" charset="-78"/>
              </a:rPr>
              <a:t>أساليب التوعية </a:t>
            </a:r>
            <a:r>
              <a:rPr lang="ar-AE" sz="3600" b="1" spc="-300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AlMohanad" pitchFamily="18" charset="-78"/>
                <a:cs typeface="ae_AlMohanad" pitchFamily="18" charset="-78"/>
              </a:rPr>
              <a:t>بحوكمة</a:t>
            </a:r>
            <a:r>
              <a:rPr lang="ar-AE" sz="3600" b="1" spc="-3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AlMohanad" pitchFamily="18" charset="-78"/>
                <a:cs typeface="ae_AlMohanad" pitchFamily="18" charset="-78"/>
              </a:rPr>
              <a:t> </a:t>
            </a:r>
            <a:r>
              <a:rPr lang="ar-AE" sz="3600" b="1" spc="-3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AlMohanad" pitchFamily="18" charset="-78"/>
                <a:cs typeface="ae_AlMohanad" pitchFamily="18" charset="-78"/>
              </a:rPr>
              <a:t>الشركات </a:t>
            </a:r>
            <a:r>
              <a:rPr lang="en-US" sz="3600" b="1" spc="-3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AlMohanad" pitchFamily="18" charset="-78"/>
                <a:cs typeface="ae_AlMohanad" pitchFamily="18" charset="-78"/>
              </a:rPr>
              <a:t> 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533400" y="3632563"/>
            <a:ext cx="8093529" cy="18538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rtl="1">
              <a:lnSpc>
                <a:spcPct val="80000"/>
              </a:lnSpc>
              <a:spcBef>
                <a:spcPts val="250"/>
              </a:spcBef>
              <a:buClr>
                <a:schemeClr val="accent1"/>
              </a:buClr>
              <a:buSzPct val="80000"/>
            </a:pPr>
            <a:r>
              <a:rPr lang="ar-AE" sz="2800" b="1" dirty="0" smtClean="0">
                <a:latin typeface="ae_AlMohanad" pitchFamily="18" charset="-78"/>
                <a:cs typeface="ae_AlMohanad" pitchFamily="18" charset="-78"/>
              </a:rPr>
              <a:t>  عند عقد هذه الورش والبرامج التدريبية  عن </a:t>
            </a:r>
            <a:r>
              <a:rPr lang="ar-AE" sz="2800" b="1" dirty="0" err="1" smtClean="0">
                <a:latin typeface="ae_AlMohanad" pitchFamily="18" charset="-78"/>
                <a:cs typeface="ae_AlMohanad" pitchFamily="18" charset="-78"/>
              </a:rPr>
              <a:t>الحوكمة</a:t>
            </a:r>
            <a:r>
              <a:rPr lang="ar-AE" sz="2800" b="1" dirty="0" smtClean="0">
                <a:latin typeface="ae_AlMohanad" pitchFamily="18" charset="-78"/>
                <a:cs typeface="ae_AlMohanad" pitchFamily="18" charset="-78"/>
              </a:rPr>
              <a:t> لجميع الشركات المدرجة (الإدارة التنفيذية – الصف الثاني من الإدارة التنفيذية) تم مراعاة تقسيم الشركات إلى مجموعات حسب القطاع والصناعة التي تنتمي إليها الشركة .</a:t>
            </a:r>
          </a:p>
          <a:p>
            <a:pPr marL="265176" indent="-265176" algn="just" rtl="1">
              <a:lnSpc>
                <a:spcPct val="80000"/>
              </a:lnSpc>
              <a:spcBef>
                <a:spcPts val="25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ar-AE" sz="2800" b="1" dirty="0" smtClean="0">
                <a:latin typeface="ae_AlMohanad" pitchFamily="18" charset="-78"/>
                <a:cs typeface="ae_AlMohanad" pitchFamily="18" charset="-78"/>
              </a:rPr>
              <a:t>فمثلا ً قطاع البنوك لوحده ومن ثم قطاع التأمين وهكذا 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3400" y="1295400"/>
            <a:ext cx="7924800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 algn="just" rtl="1">
              <a:buFont typeface="Arial" panose="020B0604020202020204" pitchFamily="34" charset="0"/>
              <a:buChar char="•"/>
            </a:pPr>
            <a:r>
              <a:rPr lang="ar-AE" sz="2800" b="1" dirty="0">
                <a:latin typeface="ae_AlMohanad" pitchFamily="18" charset="-78"/>
                <a:cs typeface="ae_AlMohanad" pitchFamily="18" charset="-78"/>
              </a:rPr>
              <a:t>أثناء عملية التوعية في مرحلة التطبيق </a:t>
            </a:r>
            <a:r>
              <a:rPr lang="ar-AE" sz="2800" b="1" dirty="0" err="1" smtClean="0">
                <a:latin typeface="ae_AlMohanad" pitchFamily="18" charset="-78"/>
                <a:cs typeface="ae_AlMohanad" pitchFamily="18" charset="-78"/>
              </a:rPr>
              <a:t>الإختياري</a:t>
            </a:r>
            <a:r>
              <a:rPr lang="ar-AE" sz="2800" b="1" dirty="0" smtClean="0">
                <a:latin typeface="ae_AlMohanad" pitchFamily="18" charset="-78"/>
                <a:cs typeface="ae_AlMohanad" pitchFamily="18" charset="-78"/>
              </a:rPr>
              <a:t> تم التركيز على المزايا والفوائد من </a:t>
            </a:r>
            <a:r>
              <a:rPr lang="ar-AE" sz="2800" b="1" dirty="0" err="1" smtClean="0">
                <a:latin typeface="ae_AlMohanad" pitchFamily="18" charset="-78"/>
                <a:cs typeface="ae_AlMohanad" pitchFamily="18" charset="-78"/>
              </a:rPr>
              <a:t>الحوكمة</a:t>
            </a:r>
            <a:r>
              <a:rPr lang="ar-AE" sz="2800" b="1" dirty="0" smtClean="0">
                <a:latin typeface="ae_AlMohanad" pitchFamily="18" charset="-78"/>
                <a:cs typeface="ae_AlMohanad" pitchFamily="18" charset="-78"/>
              </a:rPr>
              <a:t> وعلى كيفية وألية التطبيق داخل هذه الشركات، وكذلك الإجابة على أية </a:t>
            </a:r>
            <a:r>
              <a:rPr lang="ar-AE" sz="2800" b="1" dirty="0" err="1" smtClean="0">
                <a:latin typeface="ae_AlMohanad" pitchFamily="18" charset="-78"/>
                <a:cs typeface="ae_AlMohanad" pitchFamily="18" charset="-78"/>
              </a:rPr>
              <a:t>إستفسارات</a:t>
            </a:r>
            <a:r>
              <a:rPr lang="ar-AE" sz="2800" b="1" dirty="0" smtClean="0">
                <a:latin typeface="ae_AlMohanad" pitchFamily="18" charset="-78"/>
                <a:cs typeface="ae_AlMohanad" pitchFamily="18" charset="-78"/>
              </a:rPr>
              <a:t> تطرحها الشركة في هذا الشأن . </a:t>
            </a:r>
            <a:endParaRPr lang="ar-AE" sz="2800" b="1" dirty="0">
              <a:latin typeface="ae_AlMohanad" pitchFamily="18" charset="-78"/>
              <a:cs typeface="ae_AlMohanad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9257719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SCA 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5715000"/>
            <a:ext cx="1752600" cy="971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28600" y="457200"/>
            <a:ext cx="8534400" cy="1066800"/>
          </a:xfrm>
          <a:prstGeom prst="rect">
            <a:avLst/>
          </a:prstGeom>
          <a:gradFill rotWithShape="1">
            <a:gsLst>
              <a:gs pos="0">
                <a:srgbClr val="FFFFFF">
                  <a:gamma/>
                  <a:shade val="46275"/>
                  <a:invGamma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FFFFFF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 algn="ctr"/>
            <a:r>
              <a:rPr lang="ar-AE" sz="2800" b="1" spc="-15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AlMohanad" pitchFamily="18" charset="-78"/>
                <a:cs typeface="ae_AlMohanad" pitchFamily="18" charset="-78"/>
              </a:rPr>
              <a:t>ضرورة التركيز عند التوعية ب</a:t>
            </a:r>
            <a:r>
              <a:rPr lang="ar-EG" sz="2800" b="1" spc="-15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AlMohanad" pitchFamily="18" charset="-78"/>
                <a:cs typeface="ae_AlMohanad" pitchFamily="18" charset="-78"/>
              </a:rPr>
              <a:t>المزايا </a:t>
            </a:r>
            <a:r>
              <a:rPr lang="ar-EG" sz="2800" b="1" spc="-15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AlMohanad" pitchFamily="18" charset="-78"/>
                <a:cs typeface="ae_AlMohanad" pitchFamily="18" charset="-78"/>
              </a:rPr>
              <a:t>والمنافع من </a:t>
            </a:r>
            <a:r>
              <a:rPr lang="ar-AE" sz="2800" b="1" spc="-15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AlMohanad" pitchFamily="18" charset="-78"/>
                <a:cs typeface="ae_AlMohanad" pitchFamily="18" charset="-78"/>
              </a:rPr>
              <a:t>تطبيق </a:t>
            </a:r>
            <a:r>
              <a:rPr lang="ar-EG" sz="2800" b="1" spc="-150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AlMohanad" pitchFamily="18" charset="-78"/>
                <a:cs typeface="ae_AlMohanad" pitchFamily="18" charset="-78"/>
              </a:rPr>
              <a:t>الحوكمة</a:t>
            </a:r>
            <a:r>
              <a:rPr lang="ar-EG" sz="2800" b="1" spc="-15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AlMohanad" pitchFamily="18" charset="-78"/>
                <a:cs typeface="ae_AlMohanad" pitchFamily="18" charset="-78"/>
              </a:rPr>
              <a:t> </a:t>
            </a:r>
            <a:endParaRPr lang="en-US" sz="2800" b="1" spc="-150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e_AlMohanad" pitchFamily="18" charset="-78"/>
              <a:cs typeface="ae_AlMohanad" pitchFamily="18" charset="-7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8200" y="1828800"/>
            <a:ext cx="7658100" cy="406726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lnSpc>
                <a:spcPct val="90000"/>
              </a:lnSpc>
            </a:pPr>
            <a:r>
              <a:rPr lang="ar-AE" sz="24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AlMohanad" pitchFamily="18" charset="-78"/>
                <a:cs typeface="ae_AlMohanad" pitchFamily="18" charset="-78"/>
              </a:rPr>
              <a:t>أولا المنافع والمزايا للمجتمع:</a:t>
            </a:r>
            <a:endParaRPr lang="ar-AE" sz="2550" b="1" dirty="0" smtClean="0">
              <a:latin typeface="ae_AlMohanad" pitchFamily="18" charset="-78"/>
              <a:cs typeface="ae_AlMohanad" pitchFamily="18" charset="-78"/>
            </a:endParaRPr>
          </a:p>
          <a:p>
            <a:pPr marL="457200" indent="-457200" algn="r" rt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ar-AE" sz="2550" b="1" dirty="0" smtClean="0">
                <a:latin typeface="ae_AlMohanad" pitchFamily="18" charset="-78"/>
                <a:cs typeface="ae_AlMohanad" pitchFamily="18" charset="-78"/>
              </a:rPr>
              <a:t>تحارب </a:t>
            </a:r>
            <a:r>
              <a:rPr lang="ar-AE" sz="2550" b="1" dirty="0">
                <a:latin typeface="ae_AlMohanad" pitchFamily="18" charset="-78"/>
                <a:cs typeface="ae_AlMohanad" pitchFamily="18" charset="-78"/>
              </a:rPr>
              <a:t>الفساد</a:t>
            </a:r>
            <a:r>
              <a:rPr lang="ar-AE" sz="3200" dirty="0" smtClean="0">
                <a:cs typeface="Times New Roman" pitchFamily="18" charset="0"/>
              </a:rPr>
              <a:t>.</a:t>
            </a:r>
          </a:p>
          <a:p>
            <a:pPr marL="457200" indent="-457200" algn="r" rt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ar-AE" sz="2550" b="1" dirty="0">
                <a:latin typeface="ae_AlMohanad" pitchFamily="18" charset="-78"/>
                <a:cs typeface="ae_AlMohanad" pitchFamily="18" charset="-78"/>
              </a:rPr>
              <a:t>تشجع التنافس.</a:t>
            </a:r>
          </a:p>
          <a:p>
            <a:pPr marL="457200" indent="-457200" algn="r" rt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ar-AE" sz="2550" b="1" dirty="0">
                <a:latin typeface="ae_AlMohanad" pitchFamily="18" charset="-78"/>
                <a:cs typeface="ae_AlMohanad" pitchFamily="18" charset="-78"/>
              </a:rPr>
              <a:t>تشجع على زيادة الانتاجية </a:t>
            </a:r>
            <a:r>
              <a:rPr lang="ar-AE" sz="2550" b="1" dirty="0" err="1">
                <a:latin typeface="ae_AlMohanad" pitchFamily="18" charset="-78"/>
                <a:cs typeface="ae_AlMohanad" pitchFamily="18" charset="-78"/>
              </a:rPr>
              <a:t>والإبتكار</a:t>
            </a:r>
            <a:r>
              <a:rPr lang="ar-AE" sz="2550" b="1" dirty="0">
                <a:latin typeface="ae_AlMohanad" pitchFamily="18" charset="-78"/>
                <a:cs typeface="ae_AlMohanad" pitchFamily="18" charset="-78"/>
              </a:rPr>
              <a:t>.</a:t>
            </a:r>
          </a:p>
          <a:p>
            <a:pPr marL="457200" indent="-457200" algn="r" rt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ar-AE" sz="2550" b="1" dirty="0">
                <a:latin typeface="ae_AlMohanad" pitchFamily="18" charset="-78"/>
                <a:cs typeface="ae_AlMohanad" pitchFamily="18" charset="-78"/>
              </a:rPr>
              <a:t>تشجع على العمل بكفاءة وتقلل الفاقد.</a:t>
            </a:r>
          </a:p>
          <a:p>
            <a:pPr marL="457200" indent="-457200" algn="r" rt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ar-AE" sz="2550" b="1" dirty="0">
                <a:latin typeface="ae_AlMohanad" pitchFamily="18" charset="-78"/>
                <a:cs typeface="ae_AlMohanad" pitchFamily="18" charset="-78"/>
              </a:rPr>
              <a:t>تشجع على قيام علاقات تتمتع بالشفافية بين أصحاب الأعمال والحكومات.</a:t>
            </a:r>
          </a:p>
          <a:p>
            <a:pPr marL="457200" indent="-457200" algn="r" rt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ar-AE" sz="2550" b="1" dirty="0">
                <a:latin typeface="ae_AlMohanad" pitchFamily="18" charset="-78"/>
                <a:cs typeface="ae_AlMohanad" pitchFamily="18" charset="-78"/>
              </a:rPr>
              <a:t>زيادة ثقة المتعاملين في السوق وجذب المزيد من </a:t>
            </a:r>
            <a:r>
              <a:rPr lang="ar-AE" sz="2550" b="1" dirty="0" err="1">
                <a:latin typeface="ae_AlMohanad" pitchFamily="18" charset="-78"/>
                <a:cs typeface="ae_AlMohanad" pitchFamily="18" charset="-78"/>
              </a:rPr>
              <a:t>الإستثمارات</a:t>
            </a:r>
            <a:r>
              <a:rPr lang="ar-AE" sz="2550" b="1" dirty="0">
                <a:latin typeface="ae_AlMohanad" pitchFamily="18" charset="-78"/>
                <a:cs typeface="ae_AlMohanad" pitchFamily="18" charset="-78"/>
              </a:rPr>
              <a:t> الأجنبية.</a:t>
            </a:r>
          </a:p>
          <a:p>
            <a:pPr marL="457200" indent="-457200" algn="r" rt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ar-AE" sz="2550" b="1" dirty="0">
                <a:latin typeface="ae_AlMohanad" pitchFamily="18" charset="-78"/>
                <a:cs typeface="ae_AlMohanad" pitchFamily="18" charset="-78"/>
              </a:rPr>
              <a:t>تشجع الاستثمار والتنمية المستدامة.</a:t>
            </a:r>
            <a:endParaRPr lang="ar-EG" sz="2550" b="1" dirty="0">
              <a:latin typeface="ae_AlMohanad" pitchFamily="18" charset="-78"/>
              <a:cs typeface="ae_AlMohanad" pitchFamily="18" charset="-78"/>
            </a:endParaRPr>
          </a:p>
          <a:p>
            <a:pPr marL="457200" indent="-457200" algn="r" rtl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ar-EG" sz="2550" b="1" dirty="0">
              <a:latin typeface="ae_AlMohanad" pitchFamily="18" charset="-78"/>
              <a:cs typeface="ae_AlMohanad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0386890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SCA 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5715000"/>
            <a:ext cx="1752600" cy="971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28600" y="457200"/>
            <a:ext cx="8534400" cy="1066800"/>
          </a:xfrm>
          <a:prstGeom prst="rect">
            <a:avLst/>
          </a:prstGeom>
          <a:gradFill rotWithShape="1">
            <a:gsLst>
              <a:gs pos="0">
                <a:srgbClr val="FFFFFF">
                  <a:gamma/>
                  <a:shade val="46275"/>
                  <a:invGamma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FFFFFF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 algn="ctr"/>
            <a:r>
              <a:rPr lang="ar-AE" sz="2800" b="1" spc="-15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AlMohanad" pitchFamily="18" charset="-78"/>
                <a:cs typeface="ae_AlMohanad" pitchFamily="18" charset="-78"/>
              </a:rPr>
              <a:t>ضرورة التركيز عند التوعية ب</a:t>
            </a:r>
            <a:r>
              <a:rPr lang="ar-EG" sz="2800" b="1" spc="-15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AlMohanad" pitchFamily="18" charset="-78"/>
                <a:cs typeface="ae_AlMohanad" pitchFamily="18" charset="-78"/>
              </a:rPr>
              <a:t>المزايا والمنافع من </a:t>
            </a:r>
            <a:r>
              <a:rPr lang="ar-AE" sz="2800" b="1" spc="-15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AlMohanad" pitchFamily="18" charset="-78"/>
                <a:cs typeface="ae_AlMohanad" pitchFamily="18" charset="-78"/>
              </a:rPr>
              <a:t>تطبيق </a:t>
            </a:r>
            <a:r>
              <a:rPr lang="ar-EG" sz="2800" b="1" spc="-150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AlMohanad" pitchFamily="18" charset="-78"/>
                <a:cs typeface="ae_AlMohanad" pitchFamily="18" charset="-78"/>
              </a:rPr>
              <a:t>الحوكمة</a:t>
            </a:r>
            <a:r>
              <a:rPr lang="ar-EG" sz="2800" b="1" spc="-15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AlMohanad" pitchFamily="18" charset="-78"/>
                <a:cs typeface="ae_AlMohanad" pitchFamily="18" charset="-78"/>
              </a:rPr>
              <a:t> </a:t>
            </a:r>
            <a:endParaRPr lang="en-US" sz="2800" b="1" spc="-150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e_AlMohanad" pitchFamily="18" charset="-78"/>
              <a:cs typeface="ae_AlMohanad" pitchFamily="18" charset="-7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8200" y="1752600"/>
            <a:ext cx="7658100" cy="4924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AE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AlMohanad" pitchFamily="18" charset="-78"/>
                <a:cs typeface="ae_AlMohanad" pitchFamily="18" charset="-78"/>
              </a:rPr>
              <a:t>ثانيا ً التوعية بالمزايا والمنافع </a:t>
            </a:r>
            <a:r>
              <a:rPr lang="ar-EG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AlMohanad" pitchFamily="18" charset="-78"/>
                <a:cs typeface="ae_AlMohanad" pitchFamily="18" charset="-78"/>
              </a:rPr>
              <a:t>للشركات </a:t>
            </a:r>
            <a:r>
              <a:rPr lang="ar-EG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AlMohanad" pitchFamily="18" charset="-78"/>
                <a:cs typeface="ae_AlMohanad" pitchFamily="18" charset="-78"/>
              </a:rPr>
              <a:t>والمستثمرين</a:t>
            </a:r>
            <a:endParaRPr lang="en-US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e_AlMohanad" pitchFamily="18" charset="-78"/>
              <a:cs typeface="ae_AlMohanad" pitchFamily="18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1" y="2514600"/>
            <a:ext cx="8114050" cy="33239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514350" indent="-514350" algn="r" rtl="1">
              <a:buFont typeface="+mj-lt"/>
              <a:buAutoNum type="arabicPeriod"/>
            </a:pPr>
            <a:r>
              <a:rPr lang="ar-AE" sz="3000" dirty="0">
                <a:latin typeface="ae_AlMohanad" panose="02060603050605020204" pitchFamily="18" charset="-78"/>
                <a:cs typeface="ae_AlMohanad" pitchFamily="18" charset="-78"/>
              </a:rPr>
              <a:t>تحسن </a:t>
            </a:r>
            <a:r>
              <a:rPr lang="ar-AE" sz="3000" dirty="0" smtClean="0">
                <a:latin typeface="ae_AlMohanad" pitchFamily="18" charset="-78"/>
                <a:cs typeface="ae_AlMohanad" pitchFamily="18" charset="-78"/>
              </a:rPr>
              <a:t>أداء </a:t>
            </a:r>
            <a:r>
              <a:rPr lang="ar-AE" sz="3000" dirty="0">
                <a:latin typeface="ae_AlMohanad" pitchFamily="18" charset="-78"/>
                <a:cs typeface="ae_AlMohanad" pitchFamily="18" charset="-78"/>
              </a:rPr>
              <a:t>الشركات.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AE" sz="3000" dirty="0">
                <a:latin typeface="ae_AlMohanad" pitchFamily="18" charset="-78"/>
                <a:cs typeface="ae_AlMohanad" pitchFamily="18" charset="-78"/>
              </a:rPr>
              <a:t>تقلل كلفة رأس المال.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AE" sz="3000" dirty="0">
                <a:latin typeface="ae_AlMohanad" pitchFamily="18" charset="-78"/>
                <a:cs typeface="ae_AlMohanad" pitchFamily="18" charset="-78"/>
              </a:rPr>
              <a:t>تحسن من سمعة الشركة.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AE" sz="3000" dirty="0">
                <a:latin typeface="ae_AlMohanad" pitchFamily="18" charset="-78"/>
                <a:cs typeface="ae_AlMohanad" pitchFamily="18" charset="-78"/>
              </a:rPr>
              <a:t>تبني علاقات قوية بين الأطراف ذات المصلحة.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AE" sz="3000" dirty="0">
                <a:latin typeface="ae_AlMohanad" pitchFamily="18" charset="-78"/>
                <a:cs typeface="ae_AlMohanad" pitchFamily="18" charset="-78"/>
              </a:rPr>
              <a:t>تحمي حقوق المساهمين.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AE" sz="3000" dirty="0">
                <a:latin typeface="ae_AlMohanad" pitchFamily="18" charset="-78"/>
                <a:cs typeface="ae_AlMohanad" pitchFamily="18" charset="-78"/>
              </a:rPr>
              <a:t>تخفف أثر المخاطر.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AE" sz="3000" dirty="0">
                <a:latin typeface="ae_AlMohanad" pitchFamily="18" charset="-78"/>
                <a:cs typeface="ae_AlMohanad" pitchFamily="18" charset="-78"/>
              </a:rPr>
              <a:t>تزيد </a:t>
            </a:r>
            <a:r>
              <a:rPr lang="ar-AE" sz="3000" dirty="0" smtClean="0">
                <a:latin typeface="ae_AlMohanad" pitchFamily="18" charset="-78"/>
                <a:cs typeface="ae_AlMohanad" pitchFamily="18" charset="-78"/>
              </a:rPr>
              <a:t>السيولة.</a:t>
            </a:r>
            <a:endParaRPr lang="ar-AE" sz="3000" spc="-300" dirty="0">
              <a:solidFill>
                <a:srgbClr val="000000"/>
              </a:solidFill>
              <a:latin typeface="ae_AlMohanad" pitchFamily="18" charset="-78"/>
              <a:ea typeface="Times New Roman" pitchFamily="18" charset="0"/>
              <a:cs typeface="ae_AlMohanad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4974097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10703</TotalTime>
  <Words>1328</Words>
  <Application>Microsoft Office PowerPoint</Application>
  <PresentationFormat>On-screen Show (4:3)</PresentationFormat>
  <Paragraphs>128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ae_AlMohanad</vt:lpstr>
      <vt:lpstr>Arabic Typesetting</vt:lpstr>
      <vt:lpstr>Arial</vt:lpstr>
      <vt:lpstr>Calibri</vt:lpstr>
      <vt:lpstr>microsoft sans serif</vt:lpstr>
      <vt:lpstr>Times New Roman</vt:lpstr>
      <vt:lpstr>Wingdings</vt:lpstr>
      <vt:lpstr>Office Theme</vt:lpstr>
      <vt:lpstr> أساليب وأسس التوعية بحوكمة الشركات تجربة دولة الإمارات العربية المتحدة  منتدى حوكمة الشركات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أنجازات هيئة الأوراق المالية والسلع لعام 2011</dc:title>
  <dc:creator>SCAOTS</dc:creator>
  <cp:lastModifiedBy>Fouad Al-Ateeqi</cp:lastModifiedBy>
  <cp:revision>402</cp:revision>
  <cp:lastPrinted>2015-11-22T03:38:33Z</cp:lastPrinted>
  <dcterms:created xsi:type="dcterms:W3CDTF">2011-03-14T08:32:00Z</dcterms:created>
  <dcterms:modified xsi:type="dcterms:W3CDTF">2016-03-14T11:51:53Z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615a8904-de1b-4179-bfca-d1921d04310f</vt:lpwstr>
  </property>
  <property fmtid="{D5CDD505-2E9C-101B-9397-08002B2CF9AE}" pid="3" name="CMAClassification">
    <vt:lpwstr>Public</vt:lpwstr>
  </property>
</Properties>
</file>